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of evolution by natural selection explains how living species change over generations. Charles Darwin worked it out while observing nature during the voyage of the Beagle and published it in «On the Origin of Species» in November 1859. Today we'll cover the voyage that inspired it, how the mechanism works, the role of Alfred Russel Wallace, and two real observed cases, the Galápagos finches and the peppered moth.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answer, no, not in that sense. Humans and today's great apes share a common ancestor that lived millions of years ago, there is no direct descent from today's apes. It's one of the most common myths about Darwin's theory, and we'll come back to it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voyage was meant to last two years but stretched to almost five. Darwin spent about three years and three months on land, exploring South America and the islands including the Galápagos, and about 18 months at sea. The zoological and geological collections and fossils from that voyage became the empirical foundation of his later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Darwin collected around 13-14 finch species from the Galápagos. He realized they all descended from a single common ancestor, scattered across different islands, they had adapted to eat whatever food was locally available, seeds, insects, cactus flowers. It's the textbook example of adaptive radiation.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has three main components, variation among individuals of a species happens by chance, an individual's traits can be passed on to its offspring, and the struggle for existence means only individuals with favorable traits survive and reproduce more than others. It's not a conscious choice or a force with a purpose, it's the statistical consequence of who leaves, on average, more fertile offspring.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Wallace led naturalist expeditions to Brazil, from 1848 to 1852, and to the Malay Archipelago, from 1854 to 1862. During the second trip he wrote and sent Darwin, in 1858, an essay setting out a mechanism of species change strikingly similar to his own. Darwin and Wallace kept up a relationship of mutual respect even after they later disagreed on how natural selection applied to humans.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Darwin had been working for years on a much longer manuscript about the transmutation of species when, in 1858, he received Wallace's letter. The coincidence pushed him to quickly write a shorter, more accessible version of the theory, first the joint announcement at the Linnean Society of London, in July 1858, then the book, published fifteen months later, in November 1859.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peppered moth exists in a light form and a dark form, which appeared during the British Industrial Revolution. In the most soot-polluted areas the dark form reached frequencies of up to 80%. In field experiments with fake moths placed on unpolluted trees, observed for 48 hours, the light form had a 64% survival rate against 43% for the dark form, it blends in better on lichen-covered bark, which pollution kills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Natural selection does not produce perfect organisms and has no goal, it only acts on the variation already present in a population, at a given moment, it does not design ideal solutions from scratch. It's a mechanical process, not a force with a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«Survival of the fittest» was coined not by Darwin but by philosopher Herbert Spencer, in 1864, who used it to justify competition between individuals on social grounds. It was Wallace who suggested Darwin adopt it, to reduce confusion around the term «natural selection», Darwin only inserted it in the fifth edition of the Origin, in 1869, meaning it in a relative sense, not as «the strongest» in any absolute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no. Humans and great apes descend from the same common ancestor, millions of years ago, but along separate paths: there's no single file with today's apes on one rung and humans on the next one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During the Industrial Revolution the dark form came to exceed 80% in polluted areas, after pollution fell, in the 1950s, the light form became dominant again. Second question, if there's time, from the Recap's quiz, who coined «survival of the fittest»? (Herbert Spencer, in 1864.)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Darwin's Theory of 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Almost five years at sea, then the book of 1859</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WHO ACTUALLY DISCOVERED IT?</a:t>
            </a:r>
            <a:endParaRPr lang="en-US" sz="1300" dirty="0"/>
          </a:p>
        </p:txBody>
      </p:sp>
      <p:sp>
        <p:nvSpPr>
          <p:cNvPr id="3" name="Shape 1"/>
          <p:cNvSpPr/>
          <p:nvPr/>
        </p:nvSpPr>
        <p:spPr>
          <a:xfrm>
            <a:off x="1589684" y="2474824"/>
            <a:ext cx="140147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apes our ancestors?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WE'RE COVERING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Beagle voyage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Natural selection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Wallace's letter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peppered moth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Beagle voyage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Almost five years, not two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BEAGLE VOYAGE, 1831-1836</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On land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about 3 years and 3 months, South America and islands</a:t>
            </a:r>
            <a:endParaRPr lang="en-US" sz="1600" dirty="0"/>
          </a:p>
        </p:txBody>
      </p:sp>
      <p:sp>
        <p:nvSpPr>
          <p:cNvPr id="5" name="Text 3"/>
          <p:cNvSpPr/>
          <p:nvPr/>
        </p:nvSpPr>
        <p:spPr>
          <a:xfrm>
            <a:off x="595274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At sea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about 18 months of sailing</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Plymouth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27 December 1831, departure</a:t>
            </a:r>
            <a:endParaRPr lang="en-US" sz="1400" dirty="0"/>
          </a:p>
        </p:txBody>
      </p:sp>
      <p:sp>
        <p:nvSpPr>
          <p:cNvPr id="8" name="Shape 6"/>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Galápagos Islands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1835, the finches</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Return to England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 October 1836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Natural selection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ancestor, different beaks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ANCESTOR, DIFFERENT BEAKS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finch species</a:t>
            </a:r>
            <a:pPr indent="0" marL="0">
              <a:lnSpc>
                <a:spcPct val="120000"/>
              </a:lnSpc>
              <a:buNone/>
            </a:pPr>
            <a:r>
              <a:rPr lang="en-US" sz="1500" dirty="0">
                <a:solidFill>
                  <a:schemeClr val="tx2"/>
                </a:solidFill>
                <a:latin typeface="+mn-lt" pitchFamily="34" charset="0"/>
                <a:ea typeface="+mn-lt" pitchFamily="34" charset="-122"/>
                <a:cs typeface="+mn-lt" pitchFamily="34" charset="-120"/>
              </a:rPr>
              <a:t>: collected in the Galápagos, in 1835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common ancestor</a:t>
            </a:r>
            <a:pPr indent="0" marL="0">
              <a:lnSpc>
                <a:spcPct val="120000"/>
              </a:lnSpc>
              <a:buNone/>
            </a:pPr>
            <a:r>
              <a:rPr lang="en-US" sz="1500" dirty="0">
                <a:solidFill>
                  <a:schemeClr val="tx2"/>
                </a:solidFill>
                <a:latin typeface="+mn-lt" pitchFamily="34" charset="0"/>
                <a:ea typeface="+mn-lt" pitchFamily="34" charset="-122"/>
                <a:cs typeface="+mn-lt" pitchFamily="34" charset="-120"/>
              </a:rPr>
              <a:t>: later split into different niches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 the Origin of Species</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Darwin publishes the theory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INGREDIENT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Variation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Random</a:t>
            </a:r>
            <a:pPr indent="0" marL="0">
              <a:buNone/>
            </a:pPr>
            <a:r>
              <a:rPr lang="en-US" sz="1600" b="1" dirty="0">
                <a:solidFill>
                  <a:schemeClr val="bg1"/>
                </a:solidFill>
                <a:latin typeface="+mj-lt" pitchFamily="34" charset="0"/>
                <a:ea typeface="+mj-lt" pitchFamily="34" charset="-122"/>
                <a:cs typeface="+mj-lt" pitchFamily="34" charset="-120"/>
              </a:rPr>
              <a:t> traits</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Differs individual to individual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HANDOFF</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Inheritance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50" b="1" dirty="0">
                <a:solidFill>
                  <a:schemeClr val="bg1"/>
                </a:solidFill>
                <a:latin typeface="+mj-lt" pitchFamily="34" charset="0"/>
                <a:ea typeface="+mj-lt" pitchFamily="34" charset="-122"/>
                <a:cs typeface="+mj-lt" pitchFamily="34" charset="-120"/>
              </a:rPr>
              <a:t>Passed</a:t>
            </a:r>
            <a:pPr indent="0" marL="0">
              <a:buNone/>
            </a:pPr>
            <a:r>
              <a:rPr lang="en-US" sz="1600" b="1" dirty="0">
                <a:solidFill>
                  <a:schemeClr val="bg1"/>
                </a:solidFill>
                <a:latin typeface="+mj-lt" pitchFamily="34" charset="0"/>
                <a:ea typeface="+mj-lt" pitchFamily="34" charset="-122"/>
                <a:cs typeface="+mj-lt" pitchFamily="34" charset="-120"/>
              </a:rPr>
              <a:t> on</a:t>
            </a:r>
            <a:endParaRPr lang="en-US" sz="4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Traits pass on to offspring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OUTCOME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Selection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Survives</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best suited leave more offspring</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Wallace's letter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letter that sped everything 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CO-AUTHOR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Alfred Russel Wallace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1823 – 1913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Naturalist expedition to Brazil</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Second expedition, Malay Archipelago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Sends Darwin his essay on selection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Joint announcement, Linnean Society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LETTER TO THE BOOK, 1858-1859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Fifteen months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the letter to the published book</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Wallace's letter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June 1858</a:t>
            </a:r>
            <a:endParaRPr lang="en-US" sz="1400" dirty="0"/>
          </a:p>
        </p:txBody>
      </p:sp>
      <p:sp>
        <p:nvSpPr>
          <p:cNvPr id="7" name="Shape 5"/>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Linnean Society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July 1858, joint announcement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 the Origin of Species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November 1859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peppered moth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Natural selection, live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OBSERVED, AND EVEN REVERSED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dark form</a:t>
            </a:r>
            <a:pPr indent="0" marL="0">
              <a:lnSpc>
                <a:spcPct val="120000"/>
              </a:lnSpc>
              <a:buNone/>
            </a:pPr>
            <a:r>
              <a:rPr lang="en-US" sz="1500" dirty="0">
                <a:solidFill>
                  <a:schemeClr val="tx2"/>
                </a:solidFill>
                <a:latin typeface="+mn-lt" pitchFamily="34" charset="0"/>
                <a:ea typeface="+mn-lt" pitchFamily="34" charset="-122"/>
                <a:cs typeface="+mn-lt" pitchFamily="34" charset="-120"/>
              </a:rPr>
              <a:t>: frequency in the most polluted areas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light form survival</a:t>
            </a:r>
            <a:pPr indent="0" marL="0">
              <a:lnSpc>
                <a:spcPct val="120000"/>
              </a:lnSpc>
              <a:buNone/>
            </a:pPr>
            <a:r>
              <a:rPr lang="en-US" sz="1500" dirty="0">
                <a:solidFill>
                  <a:schemeClr val="tx2"/>
                </a:solidFill>
                <a:latin typeface="+mn-lt" pitchFamily="34" charset="0"/>
                <a:ea typeface="+mn-lt" pitchFamily="34" charset="-122"/>
                <a:cs typeface="+mn-lt" pitchFamily="34" charset="-120"/>
              </a:rPr>
              <a:t>: in unpolluted woodland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dark form survival</a:t>
            </a:r>
            <a:pPr indent="0" marL="0">
              <a:lnSpc>
                <a:spcPct val="120000"/>
              </a:lnSpc>
              <a:buNone/>
            </a:pPr>
            <a:r>
              <a:rPr lang="en-US" sz="1500" dirty="0">
                <a:solidFill>
                  <a:schemeClr val="tx2"/>
                </a:solidFill>
                <a:latin typeface="+mn-lt" pitchFamily="34" charset="0"/>
                <a:ea typeface="+mn-lt" pitchFamily="34" charset="-122"/>
                <a:cs typeface="+mn-lt" pitchFamily="34" charset="-120"/>
              </a:rPr>
              <a:t>: same experiment, same woodland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Natural selection has no purpose.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blind, mechanical process,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 not plan ahead</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does not aim for perfection,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rewards whoever leaves more offspring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that moment's context.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SAID «THE FITTEST»?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Herbert Spencer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PHRASE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Coined in 1864</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USE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Social Darwinism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Charles Darwin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Natural selection (1859)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SENSE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Relative, not strongest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Darwin only used it in 1869, in a later edition.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617876" y="2843632"/>
            <a:ext cx="14014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humans descend from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today's apes?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case of the peppered moth show?</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That natural selection can be observed, and even reversed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That evolution always takes millions of years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moths consciously choose the more camouflaged color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recaplica.com/en/science/darwin-natural-selection/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Darwin Correspondence Project · Encyclopaedia Britannica · Natural History Museum · Understanding Evolution (Berkeley)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Darwin's Theory of Evolution: What Natural Selection Is and Isn't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