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cell is the smallest unit capable of living: every living thing is made of cells, from just one (bacteria) to tens of trillions (us). Today we will look at why it has that name, what is inside it, the two basic cell designs and where new cells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Robert Hooke, in 1665, looking at a slice of cork under a microscope, saw tiny chambers that reminded him of monks' rooms, and called them cells. Living cells were observed shortly after by Antoni van Leeuwenhoek.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bacterium is one cell doing everything by itself. A human body, by contrast, is a metropolis of about 37 trillion cells, each with a specialty: muscle cells that contract, neurons that carry signals, red blood cells that deliver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says cells can only be seen with a microscope, no exceptions. Nearly all are microscopic, but there are striking exceptions: the yolk of a chicken egg is a single giant cell, and some neurons have extensions up to a meter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membrane is a double layer of fats (phospholipids) studded with proteins: not a wall but a selective customs office that lets nutrients and oxygen in, waste out, and keeps intruders away. In the cytoplasm, thousands of chemical reactions happen every second. The nucleus stores the DNA, the complete instruction manual for building and running the whole organism.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Whenever a protein is needed, the cell copies the right page of the manual stored in the nucleus and sends it to production. Ribosomes are the assembly lines, building proteins by reading instructions copied from the DNA; the endoplasmic reticulum finishes proteins and makes fats; the Golgi apparatus packages and ships the molecules. Lysosomes close the loop, the recycling center that breaks down what's no longer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run, your muscles demand energy. The mitochondria in your muscle cells provide it: they burn the glucose from the carbs you ate with the oxygen you breathe, making ATP, the energy currency that powers every cellular activity. Being out of breath is logistics speeding up oxygen deliveries to the power plants.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Eukaryotes are up to a thousand times more voluminous and organized into compartments: the nucleus protects the DNA and each organelle has its own membrane. The studio replicates fast, the factory can afford specialization. And mind the classic mistake: prokaryotes are generally much smaller, not bigger.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 cells have everything animal cells have, plus three exclusive features. The large water-filled central vacuole keeps the cell firm. And mind the false myth of chloroplasts instead of mitochondria: plant cells have both. Chloroplasts capture the sun's energy through photosynthesis, mitochondria cash it in by burning glucose, two different power systems in the same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Cells die and get replaced constantly: gut-lining cells live a few days, red blood cells about 120, while most neurons stay with you for life. Mature red blood cells have no nucleus: they eject it to make room for the hemoglobin that carries oxygen, and they live about 120 days precisely because they can't repair themselves. Your body replaces billions of cells every day through cell division.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pillar of cell theory: every cell comes from the division of a pre-existing cell, and spontaneous generation was definitively disproved by Pasteur in the 19th century. Renewal runs through a precise, choreographed process, mitosis, which copies the DNA and splits it fairly between the two daughter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membrane is a selective border, a customs office: it lets nutrients and oxygen in, waste out, and blocks what shouldn't enter. Energy comes from mitochondria; DNA lives in the nucleus. If there is time, a second question from the Recap quiz: which structures does a plant cell have that an animal cell lacks? (Cell wall and chloroplasts, plus the large central vacuole.)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cell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building block of everything alive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IT STARTS WITH A NAME</a:t>
            </a:r>
            <a:endParaRPr lang="en-US" sz="1300" dirty="0"/>
          </a:p>
        </p:txBody>
      </p:sp>
      <p:sp>
        <p:nvSpPr>
          <p:cNvPr id="3" name="Shape 1"/>
          <p:cNvSpPr/>
          <p:nvPr/>
        </p:nvSpPr>
        <p:spPr>
          <a:xfrm>
            <a:off x="5179974" y="2474824"/>
            <a:ext cx="103657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called a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basic unit of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tiny factory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designs,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Only from other cells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basic unit of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lone bacterium to a metropolis of 37 trillion cells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 LIVING THING IS MADE OF LESS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cells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an adult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Hooke's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cells, seen in cork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0.01-0.1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size, almost always invisible to the naked eye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egg yolk is a single giant cell.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Nearly all cells are microscopic, but exceptions exist, and some neurons have extensions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 to a meter</a:t>
            </a:r>
            <a:pPr indent="0" marL="0">
              <a:lnSpc>
                <a:spcPct val="125000"/>
              </a:lnSpc>
              <a:buNone/>
            </a:pPr>
            <a:r>
              <a:rPr lang="en-US" sz="1750" dirty="0">
                <a:solidFill>
                  <a:srgbClr val="D8D6CF"/>
                </a:solidFill>
                <a:latin typeface="+mn-lt" pitchFamily="34" charset="0"/>
                <a:ea typeface="+mn-lt" pitchFamily="34" charset="-122"/>
                <a:cs typeface="+mn-lt" pitchFamily="34" charset="-120"/>
              </a:rPr>
              <a:t> long.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tiny factory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Membrane, cytoplasm, nucleus and the departments at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STRUCTURES EVERY CELL HAS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Membrane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intelligent border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controls what comes in and what goes out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Cytoplasm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workshop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watery gel where the organelles float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Nucleus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instruction archive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stores the DNA, the organism's manual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PROTEIN ASSEMBLY 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finishes proteins and makes fats</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Nucleus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instruction is copied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Ribosomes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protein is assembled</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Golgi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packaged and shipped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9144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you get out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breath when you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Two designs, compared</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Prokaryote versus eukaryote, animal versus plant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BASIC DESIGNS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Prokaryotes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Floats free in the cytoplasm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Bacteria and archaea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Eukaryotes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DNA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Protected inside the nucleus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Animals, plants and fungi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between a studio-workshop and a factory with departments.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PLANT CELL'S THREE EXTRAS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Cell wall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cellulose scaffold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Plants stand upright without a skeleton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Chloroplasts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green organelles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capture sunlight and manufacture glucose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Vacuole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water reserve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When it empties, the plant wilts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Only from other cells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Division, constant renewal and cell theory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WORN OUT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Gut lining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few</a:t>
            </a:r>
            <a:pPr indent="0" marL="0">
              <a:buNone/>
            </a:pPr>
            <a:r>
              <a:rPr lang="en-US" sz="1600" b="1" dirty="0">
                <a:solidFill>
                  <a:schemeClr val="bg1"/>
                </a:solidFill>
                <a:latin typeface="+mj-lt" pitchFamily="34" charset="0"/>
                <a:ea typeface="+mj-lt" pitchFamily="34" charset="-122"/>
                <a:cs typeface="+mj-lt" pitchFamily="34" charset="-120"/>
              </a:rPr>
              <a:t> days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Among the billions replaced every day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REPLACED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Red blood cells</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120</a:t>
            </a:r>
            <a:pPr indent="0" marL="0">
              <a:buNone/>
            </a:pPr>
            <a:r>
              <a:rPr lang="en-US" sz="1600" b="1" dirty="0">
                <a:solidFill>
                  <a:schemeClr val="bg1"/>
                </a:solidFill>
                <a:latin typeface="+mj-lt" pitchFamily="34" charset="0"/>
                <a:ea typeface="+mj-lt" pitchFamily="34" charset="-122"/>
                <a:cs typeface="+mj-lt" pitchFamily="34" charset="-120"/>
              </a:rPr>
              <a:t> days or 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 nucleus, so no repairs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THEY STAY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Neurons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50" b="1" dirty="0">
                <a:solidFill>
                  <a:schemeClr val="accent1"/>
                </a:solidFill>
                <a:latin typeface="+mj-lt" pitchFamily="34" charset="0"/>
                <a:ea typeface="+mj-lt" pitchFamily="34" charset="-122"/>
                <a:cs typeface="+mj-lt" pitchFamily="34" charset="-120"/>
              </a:rPr>
              <a:t>A whole</a:t>
            </a:r>
            <a:pPr indent="0" marL="0">
              <a:buNone/>
            </a:pPr>
            <a:r>
              <a:rPr lang="en-US" sz="1600" b="1" dirty="0">
                <a:solidFill>
                  <a:schemeClr val="accent1"/>
                </a:solidFill>
                <a:latin typeface="+mj-lt" pitchFamily="34" charset="0"/>
                <a:ea typeface="+mj-lt" pitchFamily="34" charset="-122"/>
                <a:cs typeface="+mj-lt" pitchFamily="34" charset="-120"/>
              </a:rPr>
              <a:t> lifetime</a:t>
            </a:r>
            <a:endParaRPr lang="en-US" sz="30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Most stay with you for life</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CELL THEORY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cell is born from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 cell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division of a pre-existing cell</a:t>
            </a:r>
            <a:pPr indent="0" marL="0">
              <a:lnSpc>
                <a:spcPct val="125000"/>
              </a:lnSpc>
              <a:buNone/>
            </a:pPr>
            <a:r>
              <a:rPr lang="en-US" sz="1750" dirty="0">
                <a:solidFill>
                  <a:srgbClr val="D8D6CF"/>
                </a:solidFill>
                <a:latin typeface="+mn-lt" pitchFamily="34" charset="0"/>
                <a:ea typeface="+mn-lt" pitchFamily="34" charset="-122"/>
                <a:cs typeface="+mn-lt" pitchFamily="34" charset="-120"/>
              </a:rPr>
              <a:t>. Spontaneous generation was definitively disproved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Pasteur</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the 19th century.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main job of the cell membrane?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Controlling what enters and leaves the cell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Producing the cell's energy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Storing the DNA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recaplica.com/en/science/cell/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Annals of Human Biology · NIH/NHGRI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cell: what it's made of and how it works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