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embeddedFontLst>
    <p:embeddedFont>
      <p:font typeface="Bricolage Grotesque"/>
      <p:regular r:id="rId25"/>
      <p:bold r:id="rId26"/>
    </p:embeddedFont>
    <p:embeddedFont>
      <p:font typeface="Atkinson Hyperlegible"/>
      <p:regular r:id="rId27"/>
      <p:bold r:id="rId28"/>
      <p:italic r:id="rId29"/>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25" Type="http://schemas.openxmlformats.org/officeDocument/2006/relationships/font" Target="fonts/font1.fntdata"/><Relationship Id="rId26" Type="http://schemas.openxmlformats.org/officeDocument/2006/relationships/font" Target="fonts/font2.fntdata"/><Relationship Id="rId27" Type="http://schemas.openxmlformats.org/officeDocument/2006/relationships/font" Target="fonts/font3.fntdata"/><Relationship Id="rId28" Type="http://schemas.openxmlformats.org/officeDocument/2006/relationships/font" Target="fonts/font4.fntdata"/><Relationship Id="rId29"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Autumn is the transitional season between summer and winter, and it has two different starting points depending on who measures it, meteorological, always September 1, and astronomical, tied to the equinox. We will look at why two calendars exist, why leaves change color, what happens to the climate, and what happens to the human body and some animals when the days grow shorter.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sounds early, but not for meteorologists, according to the Met Office meteorological autumn always begins on September 1 and ends on November 30, a fixed three-month block used to compare climate statistics from one year to the next. Astronomical autumn, the one tied to the equinox, arrives later, on September 22 or 23, with a date that shifts every year.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the Met Office, meteorological autumn always begins on September 1 and ends on November 30, a fixed three-month block that makes it easier to compare climate statistics from one year to the next. Astronomical autumn instead begins with the equinox, September 22 or 23 per the Met Office and Treccani, when the Sun crosses over the celestial equator, and runs until the winter solstice.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Treccani, the equinox is one of the two points in the year when the Sun, in its apparent path, crosses directly over the celestial equator, and day length is nearly equal to night length across nearly the whole Earth. Like winter and spring, autumn too depends on the tilt of Earth's axis, not distance from the Sun; after the equinox, according to the Met Office, nights grow longer than days until the following spring equinox.</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the SUNY College of Environmental Science and Forestry, carotenoid and xanthophyll pigments, yellow and orange, are present in the leaf all year but stay masked by the green of chlorophyll; when chlorophyll breaks down, because of changes in day length and temperature, those colors emerge. Red, instead, comes from pigments produced specifically in autumn, anthocyanins. Even the leaf's fall is an active process, governed by a layer of specialized cells that gradually detaches the tissue holding it in place.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SUNY College of Environmental Science and Forestry notes that rainy or overcast days tend to increase the intensity of autumn colors, while an early frost can weaken the brightest red of the anthocyanins, which is instead favored by cold but not freezing nights. The Met Office adds that the most vivid colors appear when a dry summer is followed by an autumn with dry, sunny days and cold, but not freezing, nights.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Yellow and orange, carotenoids and xanthophylls, are already present in the leaf all year and are simply revealed once chlorophyll breaks down; red, the anthocyanins, is produced specifically by the plant in autumn. Even the leaf's fall is not simple drying out, but an active process, governed by a layer of specialized cells that gradually detaches the tissue holding it in place, according to the SUNY College of Environmental Science and Forestry.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the Met Office, autumn brings lower temperatures, shorter days and often unsettled weather, with Atlantic weather systems that can bring strong gales toward the end of the season; in the UK the average autumn temperature, for 1991-2020, is 9.71°C. GOV.UK notes that in countries observing the clock change, clocks go back an hour on the last Sunday of October, October 25 in 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are two independent events, on different dates: the autumn equinox is an astronomical phenomenon tied to Earth's position relative to the Sun and falls on September 22 or 23; the clock change is instead an administrative convention, set in countries that observe it for the last Sunday of October, October 25 in 2026 per GOV.UK, which sets clocks back an hour and shifts light from the afternoon to the morning.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National Institute of Mental Health links reduced daylight, after the equinox, to a drop in serotonin in people with seasonal affective disorder; the most common pattern often begins in late autumn, with symptoms such as excessive sleepiness and carbohydrate cravings. It should not be confused with an occasional dip in mood, diagnosis requires recurring episodes for at least two consecutive years in the same season.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the U.S. Fish and Wildlife Service, every autumn North American monarch butterfly populations enter diapause, a state of suspended reproduction, and migrate toward overwintering sites; the eastern population travels up to 3,000 miles, about 4,800 km, over more than two months, at an average of 70-75 miles a day, with a recorded single-day record of 265 miles. Many bird species also migrate toward warmer climates, though there are no verified figures to cite here.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B. Carotenoid and xanthophyll pigments are present in the leaf all year but stay masked by the green of chlorophyll, which breaks down in autumn and lets them emerge. If there's time, a second question from the Recap quiz, when does meteorological autumn begin? (Always September 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full list of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Autumn</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Two calendars, one change of color</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QUESTION THAT TRIPS PEOPLE UP</a:t>
            </a:r>
            <a:endParaRPr lang="en-US" sz="1300" dirty="0"/>
          </a:p>
        </p:txBody>
      </p:sp>
      <p:sp>
        <p:nvSpPr>
          <p:cNvPr id="3" name="Shape 1"/>
          <p:cNvSpPr/>
          <p:nvPr/>
        </p:nvSpPr>
        <p:spPr>
          <a:xfrm>
            <a:off x="1615948" y="2843632"/>
            <a:ext cx="4284320"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For meteorologists, autumn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has already started, why?</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WHERE WE'RE HEADED</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Two calendars for one season</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Why leaves change color</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Climate and the clock change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Effects on body and animals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750" b="1" dirty="0">
                <a:solidFill>
                  <a:schemeClr val="tx1"/>
                </a:solidFill>
                <a:latin typeface="+mj-lt" pitchFamily="34" charset="0"/>
                <a:ea typeface="+mj-lt" pitchFamily="34" charset="-122"/>
                <a:cs typeface="+mj-lt" pitchFamily="34" charset="-120"/>
              </a:rPr>
              <a:t>Two calendars for one season</a:t>
            </a:r>
            <a:endParaRPr lang="en-US" sz="27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Meteorological or astronomical</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WAYS OF MEASURING THE SAME AUTUMN</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Meteorological autumn</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STARTS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always September 1</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ENDS</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always November 30</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Astronomical autumn</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STARTS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with the equinox, Sept 22-23</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MARKS</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Sun over the equator, day and night equal</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fixed calendar serves statistics, the variable one follows the sky.</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INSTANT THAT OPENS ASTRONOMICAL AUTUMN</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22-23</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September, the autumn equinox</a:t>
            </a:r>
            <a:pPr indent="0" marL="0">
              <a:lnSpc>
                <a:spcPct val="120000"/>
              </a:lnSpc>
              <a:buNone/>
            </a:pPr>
            <a:r>
              <a:rPr lang="en-US" sz="1500" dirty="0">
                <a:solidFill>
                  <a:schemeClr val="tx2"/>
                </a:solidFill>
                <a:latin typeface="+mn-lt" pitchFamily="34" charset="0"/>
                <a:ea typeface="+mn-lt" pitchFamily="34" charset="-122"/>
                <a:cs typeface="+mn-lt" pitchFamily="34" charset="-120"/>
              </a:rPr>
              <a:t>: when the Sun sits over the equator and day and night nearly even out almost everywhere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Tilt</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of Earth's axis, not distance from the Sun</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underlying cause of every season</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Longer</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nights, after the equinox</a:t>
            </a:r>
            <a:pPr indent="0" marL="0">
              <a:lnSpc>
                <a:spcPct val="120000"/>
              </a:lnSpc>
              <a:buNone/>
            </a:pPr>
            <a:r>
              <a:rPr lang="en-US" sz="1500" dirty="0">
                <a:solidFill>
                  <a:schemeClr val="tx2"/>
                </a:solidFill>
                <a:latin typeface="+mn-lt" pitchFamily="34" charset="0"/>
                <a:ea typeface="+mn-lt" pitchFamily="34" charset="-122"/>
                <a:cs typeface="+mn-lt" pitchFamily="34" charset="-120"/>
              </a:rPr>
              <a:t>: until the next spring equinox</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300" b="1" dirty="0">
                <a:solidFill>
                  <a:schemeClr val="tx1"/>
                </a:solidFill>
                <a:latin typeface="+mj-lt" pitchFamily="34" charset="0"/>
                <a:ea typeface="+mj-lt" pitchFamily="34" charset="-122"/>
                <a:cs typeface="+mj-lt" pitchFamily="34" charset="-120"/>
              </a:rPr>
              <a:t>Why leaves change color</a:t>
            </a:r>
            <a:endParaRPr lang="en-US" sz="33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Not decay, a chemical reaction</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HAPPENS INSIDE A LEAF</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62763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Masked pigments</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not new, just revealed</a:t>
            </a:r>
            <a:endParaRPr lang="en-US" sz="1600" dirty="0"/>
          </a:p>
        </p:txBody>
      </p:sp>
      <p:sp>
        <p:nvSpPr>
          <p:cNvPr id="5" name="Text 3"/>
          <p:cNvSpPr/>
          <p:nvPr/>
        </p:nvSpPr>
        <p:spPr>
          <a:xfrm>
            <a:off x="516636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Abscission layer</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actively detaches the leaf</a:t>
            </a:r>
            <a:endParaRPr lang="en-US" sz="1600" dirty="0"/>
          </a:p>
        </p:txBody>
      </p:sp>
      <p:sp>
        <p:nvSpPr>
          <p:cNvPr id="6" name="Shape 4"/>
          <p:cNvSpPr/>
          <p:nvPr/>
        </p:nvSpPr>
        <p:spPr>
          <a:xfrm>
            <a:off x="91440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Chlorophyll active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green dominates the growing season</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Chlorophyll breaks down</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yellow and orange emerge, already present</a:t>
            </a:r>
            <a:endParaRPr lang="en-US" sz="1400" dirty="0"/>
          </a:p>
        </p:txBody>
      </p:sp>
      <p:sp>
        <p:nvSpPr>
          <p:cNvPr id="10" name="Shape 8"/>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Anthocyanins and fall</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red appears from scratch, then the leaf detaches</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MAKES COLORS MORE OR LESS INTENSE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Rain</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and overcast days</a:t>
            </a:r>
            <a:pPr indent="0" marL="0">
              <a:lnSpc>
                <a:spcPct val="120000"/>
              </a:lnSpc>
              <a:buNone/>
            </a:pPr>
            <a:r>
              <a:rPr lang="en-US" sz="1500" dirty="0">
                <a:solidFill>
                  <a:schemeClr val="tx2"/>
                </a:solidFill>
                <a:latin typeface="+mn-lt" pitchFamily="34" charset="0"/>
                <a:ea typeface="+mn-lt" pitchFamily="34" charset="-122"/>
                <a:cs typeface="+mn-lt" pitchFamily="34" charset="-120"/>
              </a:rPr>
              <a:t>: tend to increase the intensity of the colors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Frost</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early, weakens the reds</a:t>
            </a:r>
            <a:pPr indent="0" marL="0">
              <a:lnSpc>
                <a:spcPct val="120000"/>
              </a:lnSpc>
              <a:buNone/>
            </a:pPr>
            <a:r>
              <a:rPr lang="en-US" sz="1500" dirty="0">
                <a:solidFill>
                  <a:schemeClr val="tx2"/>
                </a:solidFill>
                <a:latin typeface="+mn-lt" pitchFamily="34" charset="0"/>
                <a:ea typeface="+mn-lt" pitchFamily="34" charset="-122"/>
                <a:cs typeface="+mn-lt" pitchFamily="34" charset="-120"/>
              </a:rPr>
              <a:t>: though cold, not freezing, nights favor them</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Summer</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dry, followed by a sunny autumn</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typical condition for the most vivid colors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Leaves don't die when they change color, they react.</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Yellow and orange were already in the leaf, red is </a:t>
            </a:r>
            <a:pPr indent="0" marL="0">
              <a:lnSpc>
                <a:spcPct val="125000"/>
              </a:lnSpc>
              <a:buNone/>
            </a:pPr>
            <a:r>
              <a:rPr lang="en-US" sz="1750" b="1" dirty="0">
                <a:solidFill>
                  <a:schemeClr val="bg1"/>
                </a:solidFill>
                <a:latin typeface="+mn-lt" pitchFamily="34" charset="0"/>
                <a:ea typeface="+mn-lt" pitchFamily="34" charset="-122"/>
                <a:cs typeface="+mn-lt" pitchFamily="34" charset="-120"/>
              </a:rPr>
              <a:t>produced specifically</a:t>
            </a:r>
            <a:pPr indent="0" marL="0">
              <a:lnSpc>
                <a:spcPct val="125000"/>
              </a:lnSpc>
              <a:buNone/>
            </a:pPr>
            <a:r>
              <a:rPr lang="en-US" sz="1750" dirty="0">
                <a:solidFill>
                  <a:srgbClr val="D8D6CF"/>
                </a:solidFill>
                <a:latin typeface="+mn-lt" pitchFamily="34" charset="0"/>
                <a:ea typeface="+mn-lt" pitchFamily="34" charset="-122"/>
                <a:cs typeface="+mn-lt" pitchFamily="34" charset="-120"/>
              </a:rPr>
              <a:t> by the plant, and the fall itself is an active process driven by a layer of specialized cells.</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800" b="1" dirty="0">
                <a:solidFill>
                  <a:schemeClr val="tx1"/>
                </a:solidFill>
                <a:latin typeface="+mj-lt" pitchFamily="34" charset="0"/>
                <a:ea typeface="+mj-lt" pitchFamily="34" charset="-122"/>
                <a:cs typeface="+mj-lt" pitchFamily="34" charset="-120"/>
              </a:rPr>
              <a:t>Climate and the clock change</a:t>
            </a:r>
            <a:endParaRPr lang="en-US" sz="2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Two events, not one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AUTUMN BRINGS, IN NUMBERS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9.71°C</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average temperature, UK autumn</a:t>
            </a:r>
            <a:pPr indent="0" marL="0">
              <a:lnSpc>
                <a:spcPct val="120000"/>
              </a:lnSpc>
              <a:buNone/>
            </a:pPr>
            <a:r>
              <a:rPr lang="en-US" sz="1500" dirty="0">
                <a:solidFill>
                  <a:schemeClr val="tx2"/>
                </a:solidFill>
                <a:latin typeface="+mn-lt" pitchFamily="34" charset="0"/>
                <a:ea typeface="+mn-lt" pitchFamily="34" charset="-122"/>
                <a:cs typeface="+mn-lt" pitchFamily="34" charset="-120"/>
              </a:rPr>
              <a:t>: 1991-2020 long-term average, per the Met Office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25</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October 2026, the clock change</a:t>
            </a:r>
            <a:pPr indent="0" marL="0">
              <a:lnSpc>
                <a:spcPct val="120000"/>
              </a:lnSpc>
              <a:buNone/>
            </a:pPr>
            <a:r>
              <a:rPr lang="en-US" sz="1500" dirty="0">
                <a:solidFill>
                  <a:schemeClr val="tx2"/>
                </a:solidFill>
                <a:latin typeface="+mn-lt" pitchFamily="34" charset="0"/>
                <a:ea typeface="+mn-lt" pitchFamily="34" charset="-122"/>
                <a:cs typeface="+mn-lt" pitchFamily="34" charset="-120"/>
              </a:rPr>
              <a:t>: administrative convention, not the equinox</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Stormy</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weather late in the season</a:t>
            </a:r>
            <a:pPr indent="0" marL="0">
              <a:lnSpc>
                <a:spcPct val="120000"/>
              </a:lnSpc>
              <a:buNone/>
            </a:pPr>
            <a:r>
              <a:rPr lang="en-US" sz="1500" dirty="0">
                <a:solidFill>
                  <a:schemeClr val="tx2"/>
                </a:solidFill>
                <a:latin typeface="+mn-lt" pitchFamily="34" charset="0"/>
                <a:ea typeface="+mn-lt" pitchFamily="34" charset="-122"/>
                <a:cs typeface="+mn-lt" pitchFamily="34" charset="-120"/>
              </a:rPr>
              <a:t>: Atlantic systems bring rain and strong gales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NOT THE SAME EVENT</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Autumn equinox</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NATURE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astronomical event</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WHEN</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September 22 or 23</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Clock change</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NATURE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administrative convention</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WHEN</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October 25, 2026</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Different dates, different causes, just a month apart.</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900" b="1" dirty="0">
                <a:solidFill>
                  <a:schemeClr val="tx1"/>
                </a:solidFill>
                <a:latin typeface="+mj-lt" pitchFamily="34" charset="0"/>
                <a:ea typeface="+mj-lt" pitchFamily="34" charset="-122"/>
                <a:cs typeface="+mj-lt" pitchFamily="34" charset="-120"/>
              </a:rPr>
              <a:t>Effects on body and animals</a:t>
            </a:r>
            <a:endParaRPr lang="en-US" sz="29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Light, mood, migration</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LESS LIGHT, A DIFFERENT MOOD</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Winter</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most common pattern of seasonal affective disorder</a:t>
            </a:r>
            <a:pPr indent="0" marL="0">
              <a:lnSpc>
                <a:spcPct val="120000"/>
              </a:lnSpc>
              <a:buNone/>
            </a:pPr>
            <a:r>
              <a:rPr lang="en-US" sz="1500" dirty="0">
                <a:solidFill>
                  <a:schemeClr val="tx2"/>
                </a:solidFill>
                <a:latin typeface="+mn-lt" pitchFamily="34" charset="0"/>
                <a:ea typeface="+mn-lt" pitchFamily="34" charset="-122"/>
                <a:cs typeface="+mn-lt" pitchFamily="34" charset="-120"/>
              </a:rPr>
              <a:t>: often begins in late autumn, per the NIMH</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years, minimum recurrence for a diagnosis</a:t>
            </a:r>
            <a:pPr indent="0" marL="0">
              <a:lnSpc>
                <a:spcPct val="120000"/>
              </a:lnSpc>
              <a:buNone/>
            </a:pPr>
            <a:r>
              <a:rPr lang="en-US" sz="1500" dirty="0">
                <a:solidFill>
                  <a:schemeClr val="tx2"/>
                </a:solidFill>
                <a:latin typeface="+mn-lt" pitchFamily="34" charset="0"/>
                <a:ea typeface="+mn-lt" pitchFamily="34" charset="-122"/>
                <a:cs typeface="+mn-lt" pitchFamily="34" charset="-120"/>
              </a:rPr>
              <a:t>: an occasional dip in mood isn't enough</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Sleep</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excess, and carbohydrate cravings</a:t>
            </a:r>
            <a:pPr indent="0" marL="0">
              <a:lnSpc>
                <a:spcPct val="120000"/>
              </a:lnSpc>
              <a:buNone/>
            </a:pPr>
            <a:r>
              <a:rPr lang="en-US" sz="1500" dirty="0">
                <a:solidFill>
                  <a:schemeClr val="tx2"/>
                </a:solidFill>
                <a:latin typeface="+mn-lt" pitchFamily="34" charset="0"/>
                <a:ea typeface="+mn-lt" pitchFamily="34" charset="-122"/>
                <a:cs typeface="+mn-lt" pitchFamily="34" charset="-120"/>
              </a:rPr>
              <a:t>: among the typical symptoms of this pattern</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 MEASURABLE MIGRATION</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3,000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miles, about 4,800 km</a:t>
            </a:r>
            <a:pPr indent="0" marL="0">
              <a:lnSpc>
                <a:spcPct val="120000"/>
              </a:lnSpc>
              <a:buNone/>
            </a:pPr>
            <a:r>
              <a:rPr lang="en-US" sz="1500" dirty="0">
                <a:solidFill>
                  <a:schemeClr val="tx2"/>
                </a:solidFill>
                <a:latin typeface="+mn-lt" pitchFamily="34" charset="0"/>
                <a:ea typeface="+mn-lt" pitchFamily="34" charset="-122"/>
                <a:cs typeface="+mn-lt" pitchFamily="34" charset="-120"/>
              </a:rPr>
              <a:t>: in diapause, toward Mexico</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months or more</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typical length of the trip</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70-75</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miles a day on average</a:t>
            </a:r>
            <a:pPr indent="0" marL="0">
              <a:lnSpc>
                <a:spcPct val="120000"/>
              </a:lnSpc>
              <a:buNone/>
            </a:pPr>
            <a:r>
              <a:rPr lang="en-US" sz="1500" dirty="0">
                <a:solidFill>
                  <a:schemeClr val="tx2"/>
                </a:solidFill>
                <a:latin typeface="+mn-lt" pitchFamily="34" charset="0"/>
                <a:ea typeface="+mn-lt" pitchFamily="34" charset="-122"/>
                <a:cs typeface="+mn-lt" pitchFamily="34" charset="-120"/>
              </a:rPr>
              <a:t>: per the U.S. Fish and Wildlife Service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Why do leaves turn yellow or orange in autumn?</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Because they die and dry out</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Because chlorophyll breaks down and reveals pigments already present in the leaf</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Because the plant produces a yellow pigment just for the occasion</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NOW, FOR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recaplica.com/en/science/autumn-season-climate-effects/</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Met Office · Treccani · NASA · SUNY ESF · NIMH · GOV.UK · US FWS</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Autumn: When It Starts and Why Leaves Change Color — Recap</dc:title>
  <dc:subject>PptxGenJS Presentation</dc:subject>
  <dc:creator>Recaplica</dc:creator>
  <cp:lastModifiedBy>Recaplica</cp:lastModifiedBy>
  <cp:revision>1</cp:revision>
  <dcterms:created xsi:type="dcterms:W3CDTF">2026-09-29T17:01:27Z</dcterms:created>
  <dcterms:modified xsi:type="dcterms:W3CDTF">2026-09-29T17:01:27Z</dcterms:modified>
</cp:coreProperties>
</file>