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Servant of Two Masters is a play by Carlo Goldoni, also staged under the title Arlecchino, Servant of Two Masters: it begins as a scenario in 1745, written for the actor Antonio Sacchi, and becomes a full script only in 1753. Today we'll look at how it came about, what it's about, and why it matters in Goldoni's reform.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Truffaldino just wants to eat his fill: he takes a second job without telling his first master, purely to double his pay, and that choice sets off every mix-up in the play.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Goldoni writes the scenario in 1745 for the actor Antonio Sacchi, known on stage as Truffaldino, drawing the plot from Luigi Riccoboni's Arlequin valet de deux maîtres. He rewrites it as a full script only in 1753, once his theatre reform is already under way. In the twentieth century, Giorgio Strehler's productions, starting in 1947, remain among the play's most remembered stagings.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engagement between Clarice, Pantalone's daughter, and Silvio is also witnessed by Brighella, standing as witness, and Smeraldina, Clarice's maid. The marriage is possible because Federico Rasponi, to whom Clarice had previously been promised, is believed dead after a duel. But the person who knocks at Pantalone's door isn't Federico — it's his sister Beatrice, disguised as a man to claim the dowry and help her lover Florindo Aretusi, who fled to Venice after killing Federico.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Truffaldino bursts onto the scene and announces the arrival of his master, Federico Rasponi, very much alive. It's really Beatrice — and not even Truffaldino, who serves her, knows her true identity. Brighella recognizes her at once instead. The story resolves once the deception comes out, ending in the final weddings.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VIVIT, Truffaldino acts foolish when something doesn't concern him, but turns sharp the moment a situation touches his one real interest: his stomach. That's what pushes him to secretly serve two masters, risking exposure in every scene.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a string of twists tied to the double-service mix-up, the play closes with two weddings: Silvio and Clarice, and Arlecchino with Smeraldina, the maid he falls for along the 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VIVIT, The Servant of Two Masters keeps some traits of the commedia dell'arte it grew out of, such as the masks and the fast, tight dialogue, but stands apart through the pace and liveliness of the written text: it's the last Goldoni play where the masks still appear.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Truffaldino secretly takes the second job, without telling his first master, purely to double his pay and eat his fill. If there's time, a second question from the Recap quiz: who is really hiding behind the identity of Federico Rasponi? (His sister Beatrice, disguised as a man.)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sources listed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Servant of Two Masters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Venetian scenario that became a classic</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ONE MASTER OR TWO?</a:t>
            </a:r>
            <a:endParaRPr lang="en-US" sz="1300" dirty="0"/>
          </a:p>
        </p:txBody>
      </p:sp>
      <p:sp>
        <p:nvSpPr>
          <p:cNvPr id="3" name="Shape 1"/>
          <p:cNvSpPr/>
          <p:nvPr/>
        </p:nvSpPr>
        <p:spPr>
          <a:xfrm>
            <a:off x="4499915" y="2843632"/>
            <a:ext cx="351485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Truffaldino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secretly serve two masters?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scenario for Truffaldino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plot at Pantalone's house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servant who just wants to eat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Goldoni's last mask</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A scenario for Truffaldino</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Pisa, 1745, for a great Arlecchino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FROM SCENARIO TO SCRIPT</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The Servant of Two Masters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1745 – 1753</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1745</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Goldoni writes the scenario for Sacchi</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1753</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Goldoni rewrites the scenario in full</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1947</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Strehler's celebrated production premieres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The plot at Pantalone's house</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An engagement, a dead man who isn't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ENGAGEMENT PARTY</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Clarice and Silvio</a:t>
            </a:r>
            <a:endParaRPr lang="en-US" sz="20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engaged couple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Free to marry because they believe Federico Rasponi is dead</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950" b="1" dirty="0">
                <a:solidFill>
                  <a:schemeClr val="tx1"/>
                </a:solidFill>
                <a:latin typeface="+mj-lt" pitchFamily="34" charset="0"/>
                <a:ea typeface="+mj-lt" pitchFamily="34" charset="-122"/>
                <a:cs typeface="+mj-lt" pitchFamily="34" charset="-120"/>
              </a:rPr>
              <a:t>Federico Rasponi</a:t>
            </a:r>
            <a:endParaRPr lang="en-US" sz="19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presumed-dead groom-to-be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Actually his sister Beatrice, disguised as a man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Florindo Aretusi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Beatrice's lover</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Fled to Venice after his duel with Federico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THREAD OF MIX-UPS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engagement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Clarice and Silvio are free to marry</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Truffaldino's arrival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Announces a master believed dead</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ending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Beatrice is unmasked, double weddings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450" b="1" dirty="0">
                <a:solidFill>
                  <a:schemeClr val="tx1"/>
                </a:solidFill>
                <a:latin typeface="+mj-lt" pitchFamily="34" charset="0"/>
                <a:ea typeface="+mj-lt" pitchFamily="34" charset="-122"/>
                <a:cs typeface="+mj-lt" pitchFamily="34" charset="-120"/>
              </a:rPr>
              <a:t>The servant who just wants to eat</a:t>
            </a:r>
            <a:endParaRPr lang="en-US" sz="2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Truffaldino, or Arlecchino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REAL REASON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Truffaldino serves two masters just to eat his fill.</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He secretly takes the second job to double his pay, without telling his first master, and that choice sets off the play's mix-ups.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DOUBLE-WEDDING ENDING</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characters</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Pantalone to Truffaldino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final weddings</a:t>
            </a:r>
            <a:pPr indent="0" marL="0">
              <a:lnSpc>
                <a:spcPct val="120000"/>
              </a:lnSpc>
              <a:buNone/>
            </a:pPr>
            <a:r>
              <a:rPr lang="en-US" sz="1500" dirty="0">
                <a:solidFill>
                  <a:schemeClr val="tx2"/>
                </a:solidFill>
                <a:latin typeface="+mn-lt" pitchFamily="34" charset="0"/>
                <a:ea typeface="+mn-lt" pitchFamily="34" charset="-122"/>
                <a:cs typeface="+mn-lt" pitchFamily="34" charset="-120"/>
              </a:rPr>
              <a:t>: Silvio-Clarice, Arlecchino-Smeraldina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Goldoni's last mask</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Farewell to the commedia dell'arte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OF MAKING THEATRE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Commedia dell'arte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TEXT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scenario, not a script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CHARACTERS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Fixed masks, not people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Goldoni's reform</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TEXT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fully written script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CHARACTERS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Almost real people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Servant of Two Masters sits between the two models.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does Truffaldino decide to serve two masters?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Out of love for Smeraldina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To double his pay and eat his fill</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To obey an order from Pantalone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recaplica.com/en/literature/the-servant-of-two-masters/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VIVIT · Utah Shakespeare Festival</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Servant of Two Masters: Plot and Characters — Recap</dc:title>
  <dc:subject>PptxGenJS Presentation</dc:subject>
  <dc:creator>Recaplica</dc:creator>
  <cp:lastModifiedBy>Recaplica</cp:lastModifiedBy>
  <cp:revision>1</cp:revision>
  <dcterms:created xsi:type="dcterms:W3CDTF">2026-09-29T17:01:26Z</dcterms:created>
  <dcterms:modified xsi:type="dcterms:W3CDTF">2026-09-29T17:01:26Z</dcterms:modified>
</cp:coreProperties>
</file>