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Default Extension="fntdata" ContentType="application/x-fontdata"/>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Lst>
  <p:notesMasterIdLst>
    <p:notesMasterId r:id="rId17"/>
  </p:notesMasterIdLst>
  <p:sldSz cx="9144000" cy="5143500"/>
  <p:notesSz cx="5143500" cy="9144000"/>
  <p:embeddedFontLst>
    <p:embeddedFont>
      <p:font typeface="Bricolage Grotesque"/>
      <p:regular r:id="rId22"/>
      <p:bold r:id="rId23"/>
    </p:embeddedFont>
    <p:embeddedFont>
      <p:font typeface="Atkinson Hyperlegible"/>
      <p:regular r:id="rId24"/>
      <p:bold r:id="rId25"/>
      <p:italic r:id="rId26"/>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notesMaster" Target="notesMasters/notesMaster1.xml"/><Relationship Id="rId18" Type="http://schemas.openxmlformats.org/officeDocument/2006/relationships/presProps" Target="presProps.xml"/><Relationship Id="rId19" Type="http://schemas.openxmlformats.org/officeDocument/2006/relationships/viewProps" Target="viewProps.xml"/><Relationship Id="rId20" Type="http://schemas.openxmlformats.org/officeDocument/2006/relationships/theme" Target="theme/theme1.xml"/><Relationship Id="rId21" Type="http://schemas.openxmlformats.org/officeDocument/2006/relationships/tableStyles" Target="tableStyles.xml"/><Relationship Id="rId22" Type="http://schemas.openxmlformats.org/officeDocument/2006/relationships/font" Target="fonts/font1.fntdata"/><Relationship Id="rId23" Type="http://schemas.openxmlformats.org/officeDocument/2006/relationships/font" Target="fonts/font2.fntdata"/><Relationship Id="rId24" Type="http://schemas.openxmlformats.org/officeDocument/2006/relationships/font" Target="fonts/font3.fntdata"/><Relationship Id="rId25" Type="http://schemas.openxmlformats.org/officeDocument/2006/relationships/font" Target="fonts/font4.fntdata"/><Relationship Id="rId26" Type="http://schemas.openxmlformats.org/officeDocument/2006/relationships/font" Target="fonts/font5.fntdata"/></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 P. Lovecraft writes "non-Euclidean geometry" only twice in his entire body of fiction, yet those two appearances were enough to make the term a fixture of cosmic horror. Today we look at where it appears, what it actually describes, why Lovecraft chose it, and how it differs from real mathematics.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Lovecraft borrows the name of a real mathematical field — born in the 19th century and still little known to general readers in the 1920s and 1930s — to describe not formulas but contradictory sensory perceptions that break his characters' minds.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Call of Cthulhu" was written in the summer of 1926 and published in February 1928 in Weird Tales: that is where the phrase first appears, describing the city of R'lyeh. "The Dreams in the Witch House" was written between January and February 1932 and published in July 1933: its protagonist, Walter Gilman, studies "non-Euclidean calculus and quantum physics" at Miskatonic University, and the story names real scientists such as Einstein, Planck, Heisenberg and Willem de Sitter.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the stories the phrase describes an acute masonry angle that behaves as if it were obtuse, or a level surface you "climb" as if it were vertical: contradictory sensory experiences the human brain cannot reconcile. Mathematical non-Euclidean geometry instead comes from replacing Euclid's parallel postulate, and produces rigorous systems such as hyperbolic and elliptic geometry.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Critical reception of the two stories has always been split. August Derleth called "The Dreams in the Witch House" "a poor story", and Lovecraft himself doubted his own output from that period; the later critic Kenneth Hite instead called it one of the purest examples of Lovecraftian cosmicism. "The Call of Cthulhu" drew equally mixed verdicts: a masterpiece for Robert E. Howard, the first of Lovecraft's "great texts" for Michel Houellebecq, a "fragmented" piece for E. F. Bleiler.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Cosmicism is the literary philosophy that no recognizable divine presence exists in the universe, and that humanity is particularly insignificant within it. Critics describe this as a form of "mechanistic materialism": Lovecraft saw the universe as meaningless, mechanical and indifferent: in his stories characters "become insane from the elimination of recognizable geometry", from the "failure of our geometry".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three dates need to stay separate: non-Euclidean geometry as a mathematical field is a 19th-century discovery (Lobachevsky 1829-1830, Bolyai 1832, Riemann 1854), already known for nearly a century when Lovecraft used it in his stories between 1928 and 1933 — but still little known outside mathematical circles, which made it sound alien to the ordinary reader of the time.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trope of Lovecraft's "non-Euclidean" architecture has reached contemporary media: the novel "The City We Became" features an antagonist whose name is inspired by R'lyeh, and the video game "Doom, The Dark Ages", released in 2025, includes a setting called "The City of Ry'uul" with Lovecraftian design and a creature named "The Old One".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Answer: B. In the stories the phrase describes perceptions the human brain cannot reconcile. If there is time, a second question from the article quiz: in which two stories does the word "non-Euclidean" appear literally? ("The Call of Cthulhu" and "The Dreams in the Witch House".)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full review is on the site, with the concept map, the myths section and the downloadable presentation.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003-1.png"/><Relationship Id="rId2"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image" Target="../media/image-1008-1.pn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L_COV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accent1"/>
          </a:solidFill>
          <a:ln/>
        </p:spPr>
      </p:sp>
      <p:sp>
        <p:nvSpPr>
          <p:cNvPr id="3" name="Shape 1"/>
          <p:cNvSpPr/>
          <p:nvPr/>
        </p:nvSpPr>
        <p:spPr>
          <a:xfrm>
            <a:off x="0" y="4869180"/>
            <a:ext cx="9144000" cy="274320"/>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635240" y="384048"/>
            <a:ext cx="1005840" cy="100584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L_PLAIN">
    <p:bg>
      <p:bgPr>
        <a:solidFill>
          <a:schemeClr val="bg1"/>
        </a:solidFill>
      </p:bgPr>
    </p:bg>
    <p:spTree>
      <p:nvGrpSpPr>
        <p:cNvPr id="1" name=""/>
        <p:cNvGrpSpPr/>
        <p:nvPr/>
      </p:nvGrpSpPr>
      <p:grpSpPr>
        <a:xfrm>
          <a:off x="0" y="0"/>
          <a:ext cx="0" cy="0"/>
          <a:chOff x="0" y="0"/>
          <a:chExt cx="0" cy="0"/>
        </a:xfrm>
      </p:grpSpPr>
      <p:pic>
        <p:nvPicPr>
          <p:cNvPr id="2" name="Image 0" descr="scripts/assets/deck-logo-tile.png">    </p:cNvPr>
          <p:cNvPicPr>
            <a:picLocks noChangeAspect="1"/>
          </p:cNvPicPr>
          <p:nvPr/>
        </p:nvPicPr>
        <p:blipFill>
          <a:blip r:embed="rId1"/>
          <a:stretch>
            <a:fillRect/>
          </a:stretch>
        </p:blipFill>
        <p:spPr>
          <a:xfrm>
            <a:off x="502920" y="4791456"/>
            <a:ext cx="201168" cy="201168"/>
          </a:xfrm>
          <a:prstGeom prst="rect">
            <a:avLst/>
          </a:prstGeom>
        </p:spPr>
      </p:pic>
      <p:sp>
        <p:nvSpPr>
          <p:cNvPr id="3" name="Text 0"/>
          <p:cNvSpPr/>
          <p:nvPr/>
        </p:nvSpPr>
        <p:spPr>
          <a:xfrm>
            <a:off x="749808" y="4754880"/>
            <a:ext cx="1463040" cy="274320"/>
          </a:xfrm>
          <a:prstGeom prst="rect">
            <a:avLst/>
          </a:prstGeom>
          <a:noFill/>
          <a:ln/>
        </p:spPr>
        <p:txBody>
          <a:bodyPr wrap="square" rtlCol="0" anchor="ctr"/>
          <a:lstStyle/>
          <a:p>
            <a:pPr indent="0" marL="0">
              <a:buNone/>
            </a:pPr>
            <a:r>
              <a:rPr lang="en-US" sz="1200" b="1" dirty="0">
                <a:solidFill>
                  <a:schemeClr val="accent1"/>
                </a:solidFill>
                <a:latin typeface="+mj-lt" pitchFamily="34" charset="0"/>
                <a:ea typeface="+mj-lt" pitchFamily="34" charset="-122"/>
                <a:cs typeface="+mj-lt" pitchFamily="34" charset="-120"/>
              </a:rPr>
              <a:t>recaplica</a:t>
            </a:r>
            <a:endParaRPr lang="en-US" sz="12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L_CHAPT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108960" cy="5143500"/>
          </a:xfrm>
          <a:prstGeom prst="rect">
            <a:avLst/>
          </a:prstGeom>
          <a:solidFill>
            <a:schemeClr val="accent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1004</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L_PORTRAI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47472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1005</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L_TRIPTYCH">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048000" cy="5143500"/>
          </a:xfrm>
          <a:prstGeom prst="rect">
            <a:avLst/>
          </a:prstGeom>
          <a:solidFill>
            <a:schemeClr val="tx1"/>
          </a:solidFill>
          <a:ln/>
        </p:spPr>
      </p:sp>
      <p:sp>
        <p:nvSpPr>
          <p:cNvPr id="3" name="Shape 1"/>
          <p:cNvSpPr/>
          <p:nvPr/>
        </p:nvSpPr>
        <p:spPr>
          <a:xfrm>
            <a:off x="3048000" y="0"/>
            <a:ext cx="3048000" cy="5143500"/>
          </a:xfrm>
          <a:prstGeom prst="rect">
            <a:avLst/>
          </a:prstGeom>
          <a:solidFill>
            <a:schemeClr val="accent1"/>
          </a:solidFill>
          <a:ln/>
        </p:spPr>
      </p:sp>
      <p:sp>
        <p:nvSpPr>
          <p:cNvPr id="4" name="Shape 2"/>
          <p:cNvSpPr/>
          <p:nvPr/>
        </p:nvSpPr>
        <p:spPr>
          <a:xfrm>
            <a:off x="6096000" y="0"/>
            <a:ext cx="0" cy="5143500"/>
          </a:xfrm>
          <a:prstGeom prst="line">
            <a:avLst/>
          </a:prstGeom>
          <a:noFill/>
          <a:ln w="12700">
            <a:solidFill>
              <a:srgbClr val="E3DDCF"/>
            </a:solidFill>
            <a:prstDash val="solid"/>
          </a:ln>
        </p:spPr>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L_STATEMEN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1007</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L_CLOSING">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4005072"/>
          </a:xfrm>
          <a:prstGeom prst="rect">
            <a:avLst/>
          </a:prstGeom>
          <a:solidFill>
            <a:schemeClr val="accent1"/>
          </a:solidFill>
          <a:ln/>
        </p:spPr>
      </p:sp>
      <p:sp>
        <p:nvSpPr>
          <p:cNvPr id="3" name="Shape 1"/>
          <p:cNvSpPr/>
          <p:nvPr/>
        </p:nvSpPr>
        <p:spPr>
          <a:xfrm>
            <a:off x="0" y="4005072"/>
            <a:ext cx="9144000" cy="64008"/>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818120" y="384048"/>
            <a:ext cx="822960" cy="82296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5.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LITERATURE · RECAP</a:t>
            </a:r>
            <a:endParaRPr lang="en-US" sz="1300" dirty="0"/>
          </a:p>
        </p:txBody>
      </p:sp>
      <p:sp>
        <p:nvSpPr>
          <p:cNvPr id="3" name="Text 1"/>
          <p:cNvSpPr/>
          <p:nvPr/>
        </p:nvSpPr>
        <p:spPr>
          <a:xfrm>
            <a:off x="502920" y="2103120"/>
            <a:ext cx="8138160" cy="1920240"/>
          </a:xfrm>
          <a:prstGeom prst="rect">
            <a:avLst/>
          </a:prstGeom>
          <a:noFill/>
          <a:ln/>
        </p:spPr>
        <p:txBody>
          <a:bodyPr wrap="square" rtlCol="0" anchor="b"/>
          <a:lstStyle/>
          <a:p>
            <a:pPr indent="0" marL="0">
              <a:lnSpc>
                <a:spcPct val="102000"/>
              </a:lnSpc>
              <a:buNone/>
            </a:pPr>
            <a:r>
              <a:rPr lang="en-US" sz="6000" b="1" dirty="0">
                <a:solidFill>
                  <a:schemeClr val="bg1"/>
                </a:solidFill>
                <a:latin typeface="+mj-lt" pitchFamily="34" charset="0"/>
                <a:ea typeface="+mj-lt" pitchFamily="34" charset="-122"/>
                <a:cs typeface="+mj-lt" pitchFamily="34" charset="-120"/>
              </a:rPr>
              <a:t>Lovecraft's Non-Euclidean Geometry</a:t>
            </a:r>
            <a:endParaRPr lang="en-US" sz="6000" dirty="0"/>
          </a:p>
        </p:txBody>
      </p:sp>
      <p:sp>
        <p:nvSpPr>
          <p:cNvPr id="4" name="Text 2"/>
          <p:cNvSpPr/>
          <p:nvPr/>
        </p:nvSpPr>
        <p:spPr>
          <a:xfrm>
            <a:off x="548640" y="4114800"/>
            <a:ext cx="8046720" cy="457200"/>
          </a:xfrm>
          <a:prstGeom prst="rect">
            <a:avLst/>
          </a:prstGeom>
          <a:noFill/>
          <a:ln/>
        </p:spPr>
        <p:txBody>
          <a:bodyPr wrap="square" rtlCol="0" anchor="ctr"/>
          <a:lstStyle/>
          <a:p>
            <a:pPr indent="0" marL="0">
              <a:buNone/>
            </a:pPr>
            <a:r>
              <a:rPr lang="en-US" sz="1900" dirty="0">
                <a:solidFill>
                  <a:srgbClr val="D7E4DF"/>
                </a:solidFill>
                <a:latin typeface="+mn-lt" pitchFamily="34" charset="0"/>
                <a:ea typeface="+mn-lt" pitchFamily="34" charset="-122"/>
                <a:cs typeface="+mn-lt" pitchFamily="34" charset="-120"/>
              </a:rPr>
              <a:t>What H. P. Lovecraft actually meant by the phrase</a:t>
            </a:r>
            <a:endParaRPr lang="en-US" sz="1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THE PUZZLE</a:t>
            </a:r>
            <a:endParaRPr lang="en-US" sz="1300" dirty="0"/>
          </a:p>
        </p:txBody>
      </p:sp>
      <p:sp>
        <p:nvSpPr>
          <p:cNvPr id="3" name="Shape 1"/>
          <p:cNvSpPr/>
          <p:nvPr/>
        </p:nvSpPr>
        <p:spPr>
          <a:xfrm>
            <a:off x="503936" y="2474824"/>
            <a:ext cx="5118608" cy="348691"/>
          </a:xfrm>
          <a:prstGeom prst="rect">
            <a:avLst/>
          </a:prstGeom>
          <a:solidFill>
            <a:srgbClr val="FFD435"/>
          </a:solidFill>
          <a:ln/>
        </p:spPr>
      </p:sp>
      <p:sp>
        <p:nvSpPr>
          <p:cNvPr id="4" name="Text 2"/>
          <p:cNvSpPr/>
          <p:nvPr/>
        </p:nvSpPr>
        <p:spPr>
          <a:xfrm>
            <a:off x="548640" y="1453896"/>
            <a:ext cx="7955280" cy="2267712"/>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Why does a piece of</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19th-century math still</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sound frightening?</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THE ROUTE</a:t>
            </a:r>
            <a:endParaRPr lang="en-US" sz="1300" dirty="0"/>
          </a:p>
        </p:txBody>
      </p:sp>
      <p:sp>
        <p:nvSpPr>
          <p:cNvPr id="3" name="Text 1"/>
          <p:cNvSpPr/>
          <p:nvPr/>
        </p:nvSpPr>
        <p:spPr>
          <a:xfrm>
            <a:off x="548640" y="127101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01</a:t>
            </a:r>
            <a:endParaRPr lang="en-US" sz="2000" dirty="0"/>
          </a:p>
        </p:txBody>
      </p:sp>
      <p:sp>
        <p:nvSpPr>
          <p:cNvPr id="4" name="Text 2"/>
          <p:cNvSpPr/>
          <p:nvPr/>
        </p:nvSpPr>
        <p:spPr>
          <a:xfrm>
            <a:off x="1463040" y="123444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Two stories, two mentions</a:t>
            </a:r>
            <a:endParaRPr lang="en-US" sz="2300" dirty="0"/>
          </a:p>
        </p:txBody>
      </p:sp>
      <p:sp>
        <p:nvSpPr>
          <p:cNvPr id="5" name="Shape 3"/>
          <p:cNvSpPr/>
          <p:nvPr/>
        </p:nvSpPr>
        <p:spPr>
          <a:xfrm>
            <a:off x="548640" y="2011680"/>
            <a:ext cx="8046720" cy="0"/>
          </a:xfrm>
          <a:prstGeom prst="line">
            <a:avLst/>
          </a:prstGeom>
          <a:noFill/>
          <a:ln w="12700">
            <a:solidFill>
              <a:srgbClr val="E3DDCF"/>
            </a:solidFill>
            <a:prstDash val="solid"/>
          </a:ln>
        </p:spPr>
      </p:sp>
      <p:sp>
        <p:nvSpPr>
          <p:cNvPr id="6" name="Text 4"/>
          <p:cNvSpPr/>
          <p:nvPr/>
        </p:nvSpPr>
        <p:spPr>
          <a:xfrm>
            <a:off x="548640" y="213969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02</a:t>
            </a:r>
            <a:endParaRPr lang="en-US" sz="2000" dirty="0"/>
          </a:p>
        </p:txBody>
      </p:sp>
      <p:sp>
        <p:nvSpPr>
          <p:cNvPr id="7" name="Text 5"/>
          <p:cNvSpPr/>
          <p:nvPr/>
        </p:nvSpPr>
        <p:spPr>
          <a:xfrm>
            <a:off x="1463040" y="210312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What characters actually perceive</a:t>
            </a:r>
            <a:endParaRPr lang="en-US" sz="2300" dirty="0"/>
          </a:p>
        </p:txBody>
      </p:sp>
      <p:sp>
        <p:nvSpPr>
          <p:cNvPr id="8" name="Shape 6"/>
          <p:cNvSpPr/>
          <p:nvPr/>
        </p:nvSpPr>
        <p:spPr>
          <a:xfrm>
            <a:off x="548640" y="2880360"/>
            <a:ext cx="8046720" cy="0"/>
          </a:xfrm>
          <a:prstGeom prst="line">
            <a:avLst/>
          </a:prstGeom>
          <a:noFill/>
          <a:ln w="12700">
            <a:solidFill>
              <a:srgbClr val="E3DDCF"/>
            </a:solidFill>
            <a:prstDash val="solid"/>
          </a:ln>
        </p:spPr>
      </p:sp>
      <p:sp>
        <p:nvSpPr>
          <p:cNvPr id="9" name="Text 7"/>
          <p:cNvSpPr/>
          <p:nvPr/>
        </p:nvSpPr>
        <p:spPr>
          <a:xfrm>
            <a:off x="548640" y="300837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03</a:t>
            </a:r>
            <a:endParaRPr lang="en-US" sz="2000" dirty="0"/>
          </a:p>
        </p:txBody>
      </p:sp>
      <p:sp>
        <p:nvSpPr>
          <p:cNvPr id="10" name="Text 8"/>
          <p:cNvSpPr/>
          <p:nvPr/>
        </p:nvSpPr>
        <p:spPr>
          <a:xfrm>
            <a:off x="1463040" y="297180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Lovecraft's cosmicism</a:t>
            </a:r>
            <a:endParaRPr lang="en-US" sz="2300" dirty="0"/>
          </a:p>
        </p:txBody>
      </p:sp>
      <p:sp>
        <p:nvSpPr>
          <p:cNvPr id="11" name="Shape 9"/>
          <p:cNvSpPr/>
          <p:nvPr/>
        </p:nvSpPr>
        <p:spPr>
          <a:xfrm>
            <a:off x="548640" y="3749040"/>
            <a:ext cx="8046720" cy="0"/>
          </a:xfrm>
          <a:prstGeom prst="line">
            <a:avLst/>
          </a:prstGeom>
          <a:noFill/>
          <a:ln w="12700">
            <a:solidFill>
              <a:srgbClr val="E3DDCF"/>
            </a:solidFill>
            <a:prstDash val="solid"/>
          </a:ln>
        </p:spPr>
      </p:sp>
      <p:sp>
        <p:nvSpPr>
          <p:cNvPr id="12" name="Text 10"/>
          <p:cNvSpPr/>
          <p:nvPr/>
        </p:nvSpPr>
        <p:spPr>
          <a:xfrm>
            <a:off x="548640" y="387705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04</a:t>
            </a:r>
            <a:endParaRPr lang="en-US" sz="2000" dirty="0"/>
          </a:p>
        </p:txBody>
      </p:sp>
      <p:sp>
        <p:nvSpPr>
          <p:cNvPr id="13" name="Text 11"/>
          <p:cNvSpPr/>
          <p:nvPr/>
        </p:nvSpPr>
        <p:spPr>
          <a:xfrm>
            <a:off x="1463040" y="384048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What science says about it today</a:t>
            </a:r>
            <a:endParaRPr lang="en-US" sz="23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01</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150" b="1" dirty="0">
                <a:solidFill>
                  <a:schemeClr val="tx1"/>
                </a:solidFill>
                <a:latin typeface="+mj-lt" pitchFamily="34" charset="0"/>
                <a:ea typeface="+mj-lt" pitchFamily="34" charset="-122"/>
                <a:cs typeface="+mj-lt" pitchFamily="34" charset="-120"/>
              </a:rPr>
              <a:t>Two stories, two mentions</a:t>
            </a:r>
            <a:endParaRPr lang="en-US" sz="315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Where the phrase actually appears</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THE TWO TEXTUAL APPEARANCES</a:t>
            </a:r>
            <a:endParaRPr lang="en-US" sz="1300" dirty="0"/>
          </a:p>
        </p:txBody>
      </p:sp>
      <p:sp>
        <p:nvSpPr>
          <p:cNvPr id="3" name="Shape 1"/>
          <p:cNvSpPr/>
          <p:nvPr/>
        </p:nvSpPr>
        <p:spPr>
          <a:xfrm>
            <a:off x="640080" y="2926080"/>
            <a:ext cx="7863840" cy="0"/>
          </a:xfrm>
          <a:prstGeom prst="line">
            <a:avLst/>
          </a:prstGeom>
          <a:noFill/>
          <a:ln w="31750">
            <a:solidFill>
              <a:schemeClr val="accent1"/>
            </a:solidFill>
            <a:prstDash val="sysDot"/>
          </a:ln>
        </p:spPr>
      </p:sp>
      <p:sp>
        <p:nvSpPr>
          <p:cNvPr id="4" name="Text 2"/>
          <p:cNvSpPr/>
          <p:nvPr/>
        </p:nvSpPr>
        <p:spPr>
          <a:xfrm>
            <a:off x="4615891" y="1325880"/>
            <a:ext cx="2743200" cy="868680"/>
          </a:xfrm>
          <a:prstGeom prst="rect">
            <a:avLst/>
          </a:prstGeom>
          <a:noFill/>
          <a:ln/>
        </p:spPr>
        <p:txBody>
          <a:bodyPr wrap="square" rtlCol="0" anchor="t"/>
          <a:lstStyle/>
          <a:p>
            <a:pPr algn="ctr" indent="0" marL="0">
              <a:lnSpc>
                <a:spcPct val="115000"/>
              </a:lnSpc>
              <a:buNone/>
            </a:pPr>
            <a:r>
              <a:rPr lang="en-US" sz="1600" b="1" dirty="0">
                <a:solidFill>
                  <a:schemeClr val="accent3"/>
                </a:solidFill>
                <a:latin typeface="+mj-lt" pitchFamily="34" charset="0"/>
                <a:ea typeface="+mj-lt" pitchFamily="34" charset="-122"/>
                <a:cs typeface="+mj-lt" pitchFamily="34" charset="-120"/>
              </a:rPr>
              <a:t>Real scientists</a:t>
            </a:r>
            <a:endParaRPr lang="en-US" sz="1600" dirty="0"/>
          </a:p>
          <a:p>
            <a:pPr algn="ctr" indent="0" marL="0">
              <a:lnSpc>
                <a:spcPct val="115000"/>
              </a:lnSpc>
              <a:buNone/>
            </a:pPr>
            <a:r>
              <a:rPr lang="en-US" sz="1250" dirty="0">
                <a:solidFill>
                  <a:schemeClr val="tx2"/>
                </a:solidFill>
                <a:latin typeface="+mn-lt" pitchFamily="34" charset="0"/>
                <a:ea typeface="+mn-lt" pitchFamily="34" charset="-122"/>
                <a:cs typeface="+mn-lt" pitchFamily="34" charset="-120"/>
              </a:rPr>
              <a:t>Einstein, Planck, Heisenberg</a:t>
            </a:r>
            <a:endParaRPr lang="en-US" sz="1600" dirty="0"/>
          </a:p>
        </p:txBody>
      </p:sp>
      <p:sp>
        <p:nvSpPr>
          <p:cNvPr id="5" name="Shape 3"/>
          <p:cNvSpPr/>
          <p:nvPr/>
        </p:nvSpPr>
        <p:spPr>
          <a:xfrm>
            <a:off x="1307592" y="2807208"/>
            <a:ext cx="237744" cy="237744"/>
          </a:xfrm>
          <a:prstGeom prst="ellipse">
            <a:avLst/>
          </a:prstGeom>
          <a:solidFill>
            <a:schemeClr val="accent1"/>
          </a:solidFill>
          <a:ln w="12700">
            <a:solidFill>
              <a:schemeClr val="accent1"/>
            </a:solidFill>
            <a:prstDash val="solid"/>
          </a:ln>
        </p:spPr>
      </p:sp>
      <p:sp>
        <p:nvSpPr>
          <p:cNvPr id="6" name="Text 4"/>
          <p:cNvSpPr/>
          <p:nvPr/>
        </p:nvSpPr>
        <p:spPr>
          <a:xfrm>
            <a:off x="329184"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1926</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'The Call of Cthulhu' is written</a:t>
            </a:r>
            <a:endParaRPr lang="en-US" sz="1400" dirty="0"/>
          </a:p>
        </p:txBody>
      </p:sp>
      <p:sp>
        <p:nvSpPr>
          <p:cNvPr id="7" name="Shape 5"/>
          <p:cNvSpPr/>
          <p:nvPr/>
        </p:nvSpPr>
        <p:spPr>
          <a:xfrm>
            <a:off x="4453128" y="2807208"/>
            <a:ext cx="237744" cy="237744"/>
          </a:xfrm>
          <a:prstGeom prst="ellipse">
            <a:avLst/>
          </a:prstGeom>
          <a:solidFill>
            <a:schemeClr val="accent1"/>
          </a:solidFill>
          <a:ln w="12700">
            <a:solidFill>
              <a:schemeClr val="accent1"/>
            </a:solidFill>
            <a:prstDash val="solid"/>
          </a:ln>
        </p:spPr>
      </p:sp>
      <p:sp>
        <p:nvSpPr>
          <p:cNvPr id="8" name="Text 6"/>
          <p:cNvSpPr/>
          <p:nvPr/>
        </p:nvSpPr>
        <p:spPr>
          <a:xfrm>
            <a:off x="347472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1928</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Weird Tales publishes it</a:t>
            </a:r>
            <a:endParaRPr lang="en-US" sz="1400" dirty="0"/>
          </a:p>
        </p:txBody>
      </p:sp>
      <p:sp>
        <p:nvSpPr>
          <p:cNvPr id="9" name="Shape 7"/>
          <p:cNvSpPr/>
          <p:nvPr/>
        </p:nvSpPr>
        <p:spPr>
          <a:xfrm>
            <a:off x="7598664" y="2807208"/>
            <a:ext cx="237744" cy="237744"/>
          </a:xfrm>
          <a:prstGeom prst="ellipse">
            <a:avLst/>
          </a:prstGeom>
          <a:solidFill>
            <a:schemeClr val="accent2"/>
          </a:solidFill>
          <a:ln w="25400">
            <a:solidFill>
              <a:schemeClr val="accent1"/>
            </a:solidFill>
            <a:prstDash val="solid"/>
          </a:ln>
        </p:spPr>
      </p:sp>
      <p:sp>
        <p:nvSpPr>
          <p:cNvPr id="10" name="Text 8"/>
          <p:cNvSpPr/>
          <p:nvPr/>
        </p:nvSpPr>
        <p:spPr>
          <a:xfrm>
            <a:off x="6620256"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1933</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'Witch House' comes out</a:t>
            </a:r>
            <a:endParaRPr lang="en-US" sz="1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02</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2400" b="1" dirty="0">
                <a:solidFill>
                  <a:schemeClr val="tx1"/>
                </a:solidFill>
                <a:latin typeface="+mj-lt" pitchFamily="34" charset="0"/>
                <a:ea typeface="+mj-lt" pitchFamily="34" charset="-122"/>
                <a:cs typeface="+mj-lt" pitchFamily="34" charset="-120"/>
              </a:rPr>
              <a:t>What characters actually perceive</a:t>
            </a:r>
            <a:endParaRPr lang="en-US" sz="24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Sensations, not equations</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SAME WORDS, TWO DIFFERENT WORLDS</a:t>
            </a:r>
            <a:endParaRPr lang="en-US" sz="1300" dirty="0"/>
          </a:p>
        </p:txBody>
      </p:sp>
      <p:sp>
        <p:nvSpPr>
          <p:cNvPr id="3" name="Shape 1"/>
          <p:cNvSpPr/>
          <p:nvPr/>
        </p:nvSpPr>
        <p:spPr>
          <a:xfrm>
            <a:off x="548640" y="1051560"/>
            <a:ext cx="3886200" cy="2697480"/>
          </a:xfrm>
          <a:prstGeom prst="roundRect">
            <a:avLst>
              <a:gd name="adj" fmla="val 3051"/>
            </a:avLst>
          </a:prstGeom>
          <a:solidFill>
            <a:srgbClr val="EAEDF0"/>
          </a:solidFill>
          <a:ln/>
        </p:spPr>
      </p:sp>
      <p:sp>
        <p:nvSpPr>
          <p:cNvPr id="4" name="Text 2"/>
          <p:cNvSpPr/>
          <p:nvPr/>
        </p:nvSpPr>
        <p:spPr>
          <a:xfrm>
            <a:off x="822960" y="1280160"/>
            <a:ext cx="3337560" cy="457200"/>
          </a:xfrm>
          <a:prstGeom prst="rect">
            <a:avLst/>
          </a:prstGeom>
          <a:noFill/>
          <a:ln/>
        </p:spPr>
        <p:txBody>
          <a:bodyPr wrap="square" rtlCol="0" anchor="ctr"/>
          <a:lstStyle/>
          <a:p>
            <a:pPr indent="0" marL="0">
              <a:buNone/>
            </a:pPr>
            <a:r>
              <a:rPr lang="en-US" sz="2200" b="1" dirty="0">
                <a:solidFill>
                  <a:srgbClr val="47525F"/>
                </a:solidFill>
                <a:latin typeface="+mj-lt" pitchFamily="34" charset="0"/>
                <a:ea typeface="+mj-lt" pitchFamily="34" charset="-122"/>
                <a:cs typeface="+mj-lt" pitchFamily="34" charset="-120"/>
              </a:rPr>
              <a:t>In Lovecraft</a:t>
            </a:r>
            <a:endParaRPr lang="en-US" sz="2200" dirty="0"/>
          </a:p>
        </p:txBody>
      </p:sp>
      <p:sp>
        <p:nvSpPr>
          <p:cNvPr id="5" name="Shape 3"/>
          <p:cNvSpPr/>
          <p:nvPr/>
        </p:nvSpPr>
        <p:spPr>
          <a:xfrm>
            <a:off x="822960" y="1874520"/>
            <a:ext cx="3337560" cy="0"/>
          </a:xfrm>
          <a:prstGeom prst="line">
            <a:avLst/>
          </a:prstGeom>
          <a:noFill/>
          <a:ln w="12700">
            <a:solidFill>
              <a:srgbClr val="E3DDCF"/>
            </a:solidFill>
            <a:prstDash val="solid"/>
          </a:ln>
        </p:spPr>
      </p:sp>
      <p:sp>
        <p:nvSpPr>
          <p:cNvPr id="6" name="Text 4"/>
          <p:cNvSpPr/>
          <p:nvPr/>
        </p:nvSpPr>
        <p:spPr>
          <a:xfrm>
            <a:off x="82296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WHAT IT DESCRIBES</a:t>
            </a:r>
            <a:endParaRPr lang="en-US" sz="1100" dirty="0"/>
          </a:p>
        </p:txBody>
      </p:sp>
      <p:sp>
        <p:nvSpPr>
          <p:cNvPr id="7" name="Text 5"/>
          <p:cNvSpPr/>
          <p:nvPr/>
        </p:nvSpPr>
        <p:spPr>
          <a:xfrm>
            <a:off x="82296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Wrong angles, mixed-up senses</a:t>
            </a:r>
            <a:endParaRPr lang="en-US" sz="1600" dirty="0"/>
          </a:p>
        </p:txBody>
      </p:sp>
      <p:sp>
        <p:nvSpPr>
          <p:cNvPr id="8" name="Shape 6"/>
          <p:cNvSpPr/>
          <p:nvPr/>
        </p:nvSpPr>
        <p:spPr>
          <a:xfrm>
            <a:off x="822960" y="2743200"/>
            <a:ext cx="3337560" cy="0"/>
          </a:xfrm>
          <a:prstGeom prst="line">
            <a:avLst/>
          </a:prstGeom>
          <a:noFill/>
          <a:ln w="12700">
            <a:solidFill>
              <a:srgbClr val="E3DDCF"/>
            </a:solidFill>
            <a:prstDash val="solid"/>
          </a:ln>
        </p:spPr>
      </p:sp>
      <p:sp>
        <p:nvSpPr>
          <p:cNvPr id="9" name="Text 7"/>
          <p:cNvSpPr/>
          <p:nvPr/>
        </p:nvSpPr>
        <p:spPr>
          <a:xfrm>
            <a:off x="82296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THE EFFECT</a:t>
            </a:r>
            <a:endParaRPr lang="en-US" sz="1100" dirty="0"/>
          </a:p>
        </p:txBody>
      </p:sp>
      <p:sp>
        <p:nvSpPr>
          <p:cNvPr id="10" name="Text 8"/>
          <p:cNvSpPr/>
          <p:nvPr/>
        </p:nvSpPr>
        <p:spPr>
          <a:xfrm>
            <a:off x="82296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Horror in the characters</a:t>
            </a:r>
            <a:endParaRPr lang="en-US" sz="1600" dirty="0"/>
          </a:p>
        </p:txBody>
      </p:sp>
      <p:sp>
        <p:nvSpPr>
          <p:cNvPr id="11" name="Shape 9"/>
          <p:cNvSpPr/>
          <p:nvPr/>
        </p:nvSpPr>
        <p:spPr>
          <a:xfrm>
            <a:off x="4709160" y="1051560"/>
            <a:ext cx="3886200" cy="2697480"/>
          </a:xfrm>
          <a:prstGeom prst="roundRect">
            <a:avLst>
              <a:gd name="adj" fmla="val 3051"/>
            </a:avLst>
          </a:prstGeom>
          <a:solidFill>
            <a:srgbClr val="E2F0EA"/>
          </a:solidFill>
          <a:ln/>
        </p:spPr>
      </p:sp>
      <p:sp>
        <p:nvSpPr>
          <p:cNvPr id="12" name="Text 10"/>
          <p:cNvSpPr/>
          <p:nvPr/>
        </p:nvSpPr>
        <p:spPr>
          <a:xfrm>
            <a:off x="4983480" y="1280160"/>
            <a:ext cx="3337560" cy="457200"/>
          </a:xfrm>
          <a:prstGeom prst="rect">
            <a:avLst/>
          </a:prstGeom>
          <a:noFill/>
          <a:ln/>
        </p:spPr>
        <p:txBody>
          <a:bodyPr wrap="square" rtlCol="0" anchor="ctr"/>
          <a:lstStyle/>
          <a:p>
            <a:pPr indent="0" marL="0">
              <a:buNone/>
            </a:pPr>
            <a:r>
              <a:rPr lang="en-US" sz="2200" b="1" dirty="0">
                <a:solidFill>
                  <a:schemeClr val="accent1"/>
                </a:solidFill>
                <a:latin typeface="+mj-lt" pitchFamily="34" charset="0"/>
                <a:ea typeface="+mj-lt" pitchFamily="34" charset="-122"/>
                <a:cs typeface="+mj-lt" pitchFamily="34" charset="-120"/>
              </a:rPr>
              <a:t>In mathematics</a:t>
            </a:r>
            <a:endParaRPr lang="en-US" sz="2200" dirty="0"/>
          </a:p>
        </p:txBody>
      </p:sp>
      <p:sp>
        <p:nvSpPr>
          <p:cNvPr id="13" name="Shape 11"/>
          <p:cNvSpPr/>
          <p:nvPr/>
        </p:nvSpPr>
        <p:spPr>
          <a:xfrm>
            <a:off x="4983480" y="1874520"/>
            <a:ext cx="3337560" cy="0"/>
          </a:xfrm>
          <a:prstGeom prst="line">
            <a:avLst/>
          </a:prstGeom>
          <a:noFill/>
          <a:ln w="12700">
            <a:solidFill>
              <a:srgbClr val="E3DDCF"/>
            </a:solidFill>
            <a:prstDash val="solid"/>
          </a:ln>
        </p:spPr>
      </p:sp>
      <p:sp>
        <p:nvSpPr>
          <p:cNvPr id="14" name="Text 12"/>
          <p:cNvSpPr/>
          <p:nvPr/>
        </p:nvSpPr>
        <p:spPr>
          <a:xfrm>
            <a:off x="498348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WHAT IT DESCRIBES</a:t>
            </a:r>
            <a:endParaRPr lang="en-US" sz="1100" dirty="0"/>
          </a:p>
        </p:txBody>
      </p:sp>
      <p:sp>
        <p:nvSpPr>
          <p:cNvPr id="15" name="Text 13"/>
          <p:cNvSpPr/>
          <p:nvPr/>
        </p:nvSpPr>
        <p:spPr>
          <a:xfrm>
            <a:off x="498348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A postulate of Euclid's, replaced</a:t>
            </a:r>
            <a:endParaRPr lang="en-US" sz="1600" dirty="0"/>
          </a:p>
        </p:txBody>
      </p:sp>
      <p:sp>
        <p:nvSpPr>
          <p:cNvPr id="16" name="Shape 14"/>
          <p:cNvSpPr/>
          <p:nvPr/>
        </p:nvSpPr>
        <p:spPr>
          <a:xfrm>
            <a:off x="4983480" y="2743200"/>
            <a:ext cx="3337560" cy="0"/>
          </a:xfrm>
          <a:prstGeom prst="line">
            <a:avLst/>
          </a:prstGeom>
          <a:noFill/>
          <a:ln w="12700">
            <a:solidFill>
              <a:srgbClr val="E3DDCF"/>
            </a:solidFill>
            <a:prstDash val="solid"/>
          </a:ln>
        </p:spPr>
      </p:sp>
      <p:sp>
        <p:nvSpPr>
          <p:cNvPr id="17" name="Text 15"/>
          <p:cNvSpPr/>
          <p:nvPr/>
        </p:nvSpPr>
        <p:spPr>
          <a:xfrm>
            <a:off x="498348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THE EFFECT</a:t>
            </a:r>
            <a:endParaRPr lang="en-US" sz="1100" dirty="0"/>
          </a:p>
        </p:txBody>
      </p:sp>
      <p:sp>
        <p:nvSpPr>
          <p:cNvPr id="18" name="Text 16"/>
          <p:cNvSpPr/>
          <p:nvPr/>
        </p:nvSpPr>
        <p:spPr>
          <a:xfrm>
            <a:off x="498348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Rigorous, coherent geometries</a:t>
            </a:r>
            <a:endParaRPr lang="en-US" sz="1600" dirty="0"/>
          </a:p>
        </p:txBody>
      </p:sp>
      <p:sp>
        <p:nvSpPr>
          <p:cNvPr id="19" name="Text 17"/>
          <p:cNvSpPr/>
          <p:nvPr/>
        </p:nvSpPr>
        <p:spPr>
          <a:xfrm>
            <a:off x="548640" y="3977640"/>
            <a:ext cx="8046720" cy="502920"/>
          </a:xfrm>
          <a:prstGeom prst="rect">
            <a:avLst/>
          </a:prstGeom>
          <a:noFill/>
          <a:ln/>
        </p:spPr>
        <p:txBody>
          <a:bodyPr wrap="square" rtlCol="0" anchor="ctr"/>
          <a:lstStyle/>
          <a:p>
            <a:pPr indent="0" marL="0">
              <a:buNone/>
            </a:pPr>
            <a:r>
              <a:rPr lang="en-US" sz="1650" b="1" dirty="0">
                <a:solidFill>
                  <a:schemeClr val="tx1"/>
                </a:solidFill>
                <a:latin typeface="+mn-lt" pitchFamily="34" charset="0"/>
                <a:ea typeface="+mn-lt" pitchFamily="34" charset="-122"/>
                <a:cs typeface="+mn-lt" pitchFamily="34" charset="-120"/>
              </a:rPr>
              <a:t>Lovecraft borrows only the name of the discipline.</a:t>
            </a:r>
            <a:endParaRPr lang="en-US" sz="16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HOW CRITICS READ THE STORIES</a:t>
            </a:r>
            <a:endParaRPr lang="en-US" sz="1300" dirty="0"/>
          </a:p>
        </p:txBody>
      </p:sp>
      <p:sp>
        <p:nvSpPr>
          <p:cNvPr id="3" name="Shape 1"/>
          <p:cNvSpPr/>
          <p:nvPr/>
        </p:nvSpPr>
        <p:spPr>
          <a:xfrm>
            <a:off x="548640" y="1143000"/>
            <a:ext cx="2606040" cy="3246120"/>
          </a:xfrm>
          <a:prstGeom prst="roundRect">
            <a:avLst>
              <a:gd name="adj" fmla="val 3158"/>
            </a:avLst>
          </a:prstGeom>
          <a:solidFill>
            <a:schemeClr val="accent3"/>
          </a:solidFill>
          <a:ln/>
        </p:spPr>
      </p:sp>
      <p:sp>
        <p:nvSpPr>
          <p:cNvPr id="4" name="Shape 2"/>
          <p:cNvSpPr/>
          <p:nvPr/>
        </p:nvSpPr>
        <p:spPr>
          <a:xfrm>
            <a:off x="548640" y="1225296"/>
            <a:ext cx="2606040" cy="3163824"/>
          </a:xfrm>
          <a:prstGeom prst="roundRect">
            <a:avLst>
              <a:gd name="adj" fmla="val 3158"/>
            </a:avLst>
          </a:prstGeom>
          <a:solidFill>
            <a:schemeClr val="bg2"/>
          </a:solidFill>
          <a:ln/>
        </p:spPr>
      </p:sp>
      <p:sp>
        <p:nvSpPr>
          <p:cNvPr id="5" name="Shape 3"/>
          <p:cNvSpPr/>
          <p:nvPr/>
        </p:nvSpPr>
        <p:spPr>
          <a:xfrm>
            <a:off x="548640" y="1143000"/>
            <a:ext cx="2606040" cy="3246120"/>
          </a:xfrm>
          <a:prstGeom prst="roundRect">
            <a:avLst>
              <a:gd name="adj" fmla="val 3158"/>
            </a:avLst>
          </a:prstGeom>
          <a:noFill/>
          <a:ln w="12700">
            <a:solidFill>
              <a:srgbClr val="E3DDCF"/>
            </a:solidFill>
            <a:prstDash val="solid"/>
          </a:ln>
        </p:spPr>
      </p:sp>
      <p:sp>
        <p:nvSpPr>
          <p:cNvPr id="6" name="Text 4"/>
          <p:cNvSpPr/>
          <p:nvPr/>
        </p:nvSpPr>
        <p:spPr>
          <a:xfrm>
            <a:off x="77724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August Derleth</a:t>
            </a:r>
            <a:endParaRPr lang="en-US" sz="2100" dirty="0"/>
          </a:p>
        </p:txBody>
      </p:sp>
      <p:sp>
        <p:nvSpPr>
          <p:cNvPr id="7" name="Text 5"/>
          <p:cNvSpPr/>
          <p:nvPr/>
        </p:nvSpPr>
        <p:spPr>
          <a:xfrm>
            <a:off x="77724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Editor of Lovecraft's work</a:t>
            </a:r>
            <a:endParaRPr lang="en-US" sz="1300" dirty="0"/>
          </a:p>
        </p:txBody>
      </p:sp>
      <p:sp>
        <p:nvSpPr>
          <p:cNvPr id="8" name="Text 6"/>
          <p:cNvSpPr/>
          <p:nvPr/>
        </p:nvSpPr>
        <p:spPr>
          <a:xfrm>
            <a:off x="77724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Called "The Dreams in the Witch House" a poor story</a:t>
            </a:r>
            <a:endParaRPr lang="en-US" sz="1450" dirty="0"/>
          </a:p>
        </p:txBody>
      </p:sp>
      <p:sp>
        <p:nvSpPr>
          <p:cNvPr id="9" name="Shape 7"/>
          <p:cNvSpPr/>
          <p:nvPr/>
        </p:nvSpPr>
        <p:spPr>
          <a:xfrm>
            <a:off x="3337560" y="1143000"/>
            <a:ext cx="2606040" cy="3246120"/>
          </a:xfrm>
          <a:prstGeom prst="roundRect">
            <a:avLst>
              <a:gd name="adj" fmla="val 3158"/>
            </a:avLst>
          </a:prstGeom>
          <a:solidFill>
            <a:schemeClr val="accent1"/>
          </a:solidFill>
          <a:ln/>
        </p:spPr>
      </p:sp>
      <p:sp>
        <p:nvSpPr>
          <p:cNvPr id="10" name="Shape 8"/>
          <p:cNvSpPr/>
          <p:nvPr/>
        </p:nvSpPr>
        <p:spPr>
          <a:xfrm>
            <a:off x="3337560" y="1225296"/>
            <a:ext cx="2606040" cy="3163824"/>
          </a:xfrm>
          <a:prstGeom prst="roundRect">
            <a:avLst>
              <a:gd name="adj" fmla="val 3158"/>
            </a:avLst>
          </a:prstGeom>
          <a:solidFill>
            <a:schemeClr val="bg2"/>
          </a:solidFill>
          <a:ln/>
        </p:spPr>
      </p:sp>
      <p:sp>
        <p:nvSpPr>
          <p:cNvPr id="11" name="Shape 9"/>
          <p:cNvSpPr/>
          <p:nvPr/>
        </p:nvSpPr>
        <p:spPr>
          <a:xfrm>
            <a:off x="3337560" y="1143000"/>
            <a:ext cx="2606040" cy="3246120"/>
          </a:xfrm>
          <a:prstGeom prst="roundRect">
            <a:avLst>
              <a:gd name="adj" fmla="val 3158"/>
            </a:avLst>
          </a:prstGeom>
          <a:noFill/>
          <a:ln w="12700">
            <a:solidFill>
              <a:srgbClr val="E3DDCF"/>
            </a:solidFill>
            <a:prstDash val="solid"/>
          </a:ln>
        </p:spPr>
      </p:sp>
      <p:sp>
        <p:nvSpPr>
          <p:cNvPr id="12" name="Text 10"/>
          <p:cNvSpPr/>
          <p:nvPr/>
        </p:nvSpPr>
        <p:spPr>
          <a:xfrm>
            <a:off x="356616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Kenneth Hite</a:t>
            </a:r>
            <a:endParaRPr lang="en-US" sz="2100" dirty="0"/>
          </a:p>
        </p:txBody>
      </p:sp>
      <p:sp>
        <p:nvSpPr>
          <p:cNvPr id="13" name="Text 11"/>
          <p:cNvSpPr/>
          <p:nvPr/>
        </p:nvSpPr>
        <p:spPr>
          <a:xfrm>
            <a:off x="356616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A later critic</a:t>
            </a:r>
            <a:endParaRPr lang="en-US" sz="1300" dirty="0"/>
          </a:p>
        </p:txBody>
      </p:sp>
      <p:sp>
        <p:nvSpPr>
          <p:cNvPr id="14" name="Text 12"/>
          <p:cNvSpPr/>
          <p:nvPr/>
        </p:nvSpPr>
        <p:spPr>
          <a:xfrm>
            <a:off x="356616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Called it one of the purest examples of Lovecraft's cosmicism</a:t>
            </a:r>
            <a:endParaRPr lang="en-US" sz="1450" dirty="0"/>
          </a:p>
        </p:txBody>
      </p:sp>
      <p:sp>
        <p:nvSpPr>
          <p:cNvPr id="15" name="Shape 13"/>
          <p:cNvSpPr/>
          <p:nvPr/>
        </p:nvSpPr>
        <p:spPr>
          <a:xfrm>
            <a:off x="6126480" y="1143000"/>
            <a:ext cx="2606040" cy="3246120"/>
          </a:xfrm>
          <a:prstGeom prst="roundRect">
            <a:avLst>
              <a:gd name="adj" fmla="val 3158"/>
            </a:avLst>
          </a:prstGeom>
          <a:solidFill>
            <a:srgbClr val="47525F"/>
          </a:solidFill>
          <a:ln/>
        </p:spPr>
      </p:sp>
      <p:sp>
        <p:nvSpPr>
          <p:cNvPr id="16" name="Shape 14"/>
          <p:cNvSpPr/>
          <p:nvPr/>
        </p:nvSpPr>
        <p:spPr>
          <a:xfrm>
            <a:off x="6126480" y="1225296"/>
            <a:ext cx="2606040" cy="3163824"/>
          </a:xfrm>
          <a:prstGeom prst="roundRect">
            <a:avLst>
              <a:gd name="adj" fmla="val 3158"/>
            </a:avLst>
          </a:prstGeom>
          <a:solidFill>
            <a:schemeClr val="bg2"/>
          </a:solidFill>
          <a:ln/>
        </p:spPr>
      </p:sp>
      <p:sp>
        <p:nvSpPr>
          <p:cNvPr id="17" name="Shape 15"/>
          <p:cNvSpPr/>
          <p:nvPr/>
        </p:nvSpPr>
        <p:spPr>
          <a:xfrm>
            <a:off x="6126480" y="1143000"/>
            <a:ext cx="2606040" cy="3246120"/>
          </a:xfrm>
          <a:prstGeom prst="roundRect">
            <a:avLst>
              <a:gd name="adj" fmla="val 3158"/>
            </a:avLst>
          </a:prstGeom>
          <a:noFill/>
          <a:ln w="12700">
            <a:solidFill>
              <a:srgbClr val="E3DDCF"/>
            </a:solidFill>
            <a:prstDash val="solid"/>
          </a:ln>
        </p:spPr>
      </p:sp>
      <p:sp>
        <p:nvSpPr>
          <p:cNvPr id="18" name="Text 16"/>
          <p:cNvSpPr/>
          <p:nvPr/>
        </p:nvSpPr>
        <p:spPr>
          <a:xfrm>
            <a:off x="6355080" y="1417320"/>
            <a:ext cx="2148840" cy="457200"/>
          </a:xfrm>
          <a:prstGeom prst="rect">
            <a:avLst/>
          </a:prstGeom>
          <a:noFill/>
          <a:ln/>
        </p:spPr>
        <p:txBody>
          <a:bodyPr wrap="square" rtlCol="0" anchor="ctr"/>
          <a:lstStyle/>
          <a:p>
            <a:pPr indent="0" marL="0">
              <a:buNone/>
            </a:pPr>
            <a:r>
              <a:rPr lang="en-US" sz="1950" b="1" dirty="0">
                <a:solidFill>
                  <a:schemeClr val="tx1"/>
                </a:solidFill>
                <a:latin typeface="+mj-lt" pitchFamily="34" charset="0"/>
                <a:ea typeface="+mj-lt" pitchFamily="34" charset="-122"/>
                <a:cs typeface="+mj-lt" pitchFamily="34" charset="-120"/>
              </a:rPr>
              <a:t>Robert E. Howard</a:t>
            </a:r>
            <a:endParaRPr lang="en-US" sz="1950" dirty="0"/>
          </a:p>
        </p:txBody>
      </p:sp>
      <p:sp>
        <p:nvSpPr>
          <p:cNvPr id="19" name="Text 17"/>
          <p:cNvSpPr/>
          <p:nvPr/>
        </p:nvSpPr>
        <p:spPr>
          <a:xfrm>
            <a:off x="635508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Writer, Lovecraft's contemporary</a:t>
            </a:r>
            <a:endParaRPr lang="en-US" sz="1300" dirty="0"/>
          </a:p>
        </p:txBody>
      </p:sp>
      <p:sp>
        <p:nvSpPr>
          <p:cNvPr id="20" name="Text 18"/>
          <p:cNvSpPr/>
          <p:nvPr/>
        </p:nvSpPr>
        <p:spPr>
          <a:xfrm>
            <a:off x="635508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Called "The Call of Cthulhu" a masterpiece of literature</a:t>
            </a:r>
            <a:endParaRPr lang="en-US" sz="14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03</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700" b="1" dirty="0">
                <a:solidFill>
                  <a:schemeClr val="tx1"/>
                </a:solidFill>
                <a:latin typeface="+mj-lt" pitchFamily="34" charset="0"/>
                <a:ea typeface="+mj-lt" pitchFamily="34" charset="-122"/>
                <a:cs typeface="+mj-lt" pitchFamily="34" charset="-120"/>
              </a:rPr>
              <a:t>Lovecraft's cosmicism</a:t>
            </a:r>
            <a:endParaRPr lang="en-US" sz="37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Why he picks this particular word</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E58278"/>
                </a:solidFill>
                <a:latin typeface="+mj-lt" pitchFamily="34" charset="0"/>
                <a:ea typeface="+mj-lt" pitchFamily="34" charset="-122"/>
                <a:cs typeface="+mj-lt" pitchFamily="34" charset="-120"/>
              </a:rPr>
              <a:t>COSMICISM</a:t>
            </a:r>
            <a:endParaRPr lang="en-US" sz="1300" dirty="0"/>
          </a:p>
        </p:txBody>
      </p:sp>
      <p:sp>
        <p:nvSpPr>
          <p:cNvPr id="3" name="Text 1"/>
          <p:cNvSpPr/>
          <p:nvPr/>
        </p:nvSpPr>
        <p:spPr>
          <a:xfrm>
            <a:off x="548640" y="1371600"/>
            <a:ext cx="8046720" cy="1920240"/>
          </a:xfrm>
          <a:prstGeom prst="rect">
            <a:avLst/>
          </a:prstGeom>
          <a:noFill/>
          <a:ln/>
        </p:spPr>
        <p:txBody>
          <a:bodyPr wrap="square" rtlCol="0" anchor="b"/>
          <a:lstStyle/>
          <a:p>
            <a:pPr indent="0" marL="0">
              <a:lnSpc>
                <a:spcPct val="105000"/>
              </a:lnSpc>
              <a:buNone/>
            </a:pPr>
            <a:r>
              <a:rPr lang="en-US" sz="5000" b="1" dirty="0">
                <a:solidFill>
                  <a:schemeClr val="bg1"/>
                </a:solidFill>
                <a:latin typeface="+mj-lt" pitchFamily="34" charset="0"/>
                <a:ea typeface="+mj-lt" pitchFamily="34" charset="-122"/>
                <a:cs typeface="+mj-lt" pitchFamily="34" charset="-120"/>
              </a:rPr>
              <a:t>The geometry they know stops working.</a:t>
            </a:r>
            <a:endParaRPr lang="en-US" sz="5000" dirty="0"/>
          </a:p>
        </p:txBody>
      </p:sp>
      <p:sp>
        <p:nvSpPr>
          <p:cNvPr id="4" name="Text 2"/>
          <p:cNvSpPr/>
          <p:nvPr/>
        </p:nvSpPr>
        <p:spPr>
          <a:xfrm>
            <a:off x="548640" y="3474720"/>
            <a:ext cx="7498080" cy="1005840"/>
          </a:xfrm>
          <a:prstGeom prst="rect">
            <a:avLst/>
          </a:prstGeom>
          <a:noFill/>
          <a:ln/>
        </p:spPr>
        <p:txBody>
          <a:bodyPr wrap="square" rtlCol="0" anchor="ctr"/>
          <a:lstStyle/>
          <a:p>
            <a:pPr indent="0" marL="0">
              <a:lnSpc>
                <a:spcPct val="125000"/>
              </a:lnSpc>
              <a:buNone/>
            </a:pPr>
            <a:r>
              <a:rPr lang="en-US" sz="1750" dirty="0">
                <a:solidFill>
                  <a:srgbClr val="D8D6CF"/>
                </a:solidFill>
                <a:latin typeface="+mn-lt" pitchFamily="34" charset="0"/>
                <a:ea typeface="+mn-lt" pitchFamily="34" charset="-122"/>
                <a:cs typeface="+mn-lt" pitchFamily="34" charset="-120"/>
              </a:rPr>
              <a:t>For Lovecraft the universe holds no divine presence and humanity has no power to change it; the real terror comes from discovering that the mind lacks even the tools to read the space around it.</a:t>
            </a:r>
            <a:endParaRPr lang="en-US" sz="17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04</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2500" b="1" dirty="0">
                <a:solidFill>
                  <a:schemeClr val="tx1"/>
                </a:solidFill>
                <a:latin typeface="+mj-lt" pitchFamily="34" charset="0"/>
                <a:ea typeface="+mj-lt" pitchFamily="34" charset="-122"/>
                <a:cs typeface="+mj-lt" pitchFamily="34" charset="-120"/>
              </a:rPr>
              <a:t>What science says about it today</a:t>
            </a:r>
            <a:endParaRPr lang="en-US" sz="25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A physicist rereads R'lyeh</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THREE DATES TO KEEP SEPARATE</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1928</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The Call of Cthulhu</a:t>
            </a:r>
            <a:pPr indent="0" marL="0">
              <a:lnSpc>
                <a:spcPct val="120000"/>
              </a:lnSpc>
              <a:buNone/>
            </a:pPr>
            <a:r>
              <a:rPr lang="en-US" sz="1500" dirty="0">
                <a:solidFill>
                  <a:schemeClr val="tx2"/>
                </a:solidFill>
                <a:latin typeface="+mn-lt" pitchFamily="34" charset="0"/>
                <a:ea typeface="+mn-lt" pitchFamily="34" charset="-122"/>
                <a:cs typeface="+mn-lt" pitchFamily="34" charset="-120"/>
              </a:rPr>
              <a:t>: first appearance of the phrase, in Weird Tales</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1933</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The Dreams in the Witch House</a:t>
            </a:r>
            <a:pPr indent="0" marL="0">
              <a:lnSpc>
                <a:spcPct val="120000"/>
              </a:lnSpc>
              <a:buNone/>
            </a:pPr>
            <a:r>
              <a:rPr lang="en-US" sz="1500" dirty="0">
                <a:solidFill>
                  <a:schemeClr val="tx2"/>
                </a:solidFill>
                <a:latin typeface="+mn-lt" pitchFamily="34" charset="0"/>
                <a:ea typeface="+mn-lt" pitchFamily="34" charset="-122"/>
                <a:cs typeface="+mn-lt" pitchFamily="34" charset="-120"/>
              </a:rPr>
              <a:t>: second and last appearance</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1854</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Riemann's lecture</a:t>
            </a:r>
            <a:pPr indent="0" marL="0">
              <a:lnSpc>
                <a:spcPct val="120000"/>
              </a:lnSpc>
              <a:buNone/>
            </a:pPr>
            <a:r>
              <a:rPr lang="en-US" sz="1500" dirty="0">
                <a:solidFill>
                  <a:schemeClr val="tx2"/>
                </a:solidFill>
                <a:latin typeface="+mn-lt" pitchFamily="34" charset="0"/>
                <a:ea typeface="+mn-lt" pitchFamily="34" charset="-122"/>
                <a:cs typeface="+mn-lt" pitchFamily="34" charset="-120"/>
              </a:rPr>
              <a:t>: nearly eighty years earlier, founds Riemannian geometry</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Text 0"/>
          <p:cNvSpPr/>
          <p:nvPr/>
        </p:nvSpPr>
        <p:spPr>
          <a:xfrm>
            <a:off x="365760" y="502920"/>
            <a:ext cx="2316480" cy="274320"/>
          </a:xfrm>
          <a:prstGeom prst="rect">
            <a:avLst/>
          </a:prstGeom>
          <a:noFill/>
          <a:ln/>
        </p:spPr>
        <p:txBody>
          <a:bodyPr wrap="square" rtlCol="0" anchor="ctr"/>
          <a:lstStyle/>
          <a:p>
            <a:pPr indent="0" marL="0">
              <a:buNone/>
            </a:pPr>
            <a:r>
              <a:rPr lang="en-US" sz="1200" b="1" spc="250" kern="0" dirty="0">
                <a:solidFill>
                  <a:srgbClr val="B9BDC4"/>
                </a:solidFill>
                <a:latin typeface="+mn-lt" pitchFamily="34" charset="0"/>
                <a:ea typeface="+mn-lt" pitchFamily="34" charset="-122"/>
                <a:cs typeface="+mn-lt" pitchFamily="34" charset="-120"/>
              </a:rPr>
              <a:t>FICTION</a:t>
            </a:r>
            <a:endParaRPr lang="en-US" sz="1200" dirty="0"/>
          </a:p>
        </p:txBody>
      </p:sp>
      <p:sp>
        <p:nvSpPr>
          <p:cNvPr id="3" name="Text 1"/>
          <p:cNvSpPr/>
          <p:nvPr/>
        </p:nvSpPr>
        <p:spPr>
          <a:xfrm>
            <a:off x="365760" y="868680"/>
            <a:ext cx="2316480" cy="502920"/>
          </a:xfrm>
          <a:prstGeom prst="rect">
            <a:avLst/>
          </a:prstGeom>
          <a:noFill/>
          <a:ln/>
        </p:spPr>
        <p:txBody>
          <a:bodyPr wrap="square" rtlCol="0" anchor="ctr"/>
          <a:lstStyle/>
          <a:p>
            <a:pPr indent="0" marL="0">
              <a:buNone/>
            </a:pPr>
            <a:r>
              <a:rPr lang="en-US" sz="1800" b="1" dirty="0">
                <a:solidFill>
                  <a:schemeClr val="bg1"/>
                </a:solidFill>
                <a:latin typeface="+mj-lt" pitchFamily="34" charset="0"/>
                <a:ea typeface="+mj-lt" pitchFamily="34" charset="-122"/>
                <a:cs typeface="+mj-lt" pitchFamily="34" charset="-120"/>
              </a:rPr>
              <a:t>The City We Became</a:t>
            </a:r>
            <a:endParaRPr lang="en-US" sz="1800" dirty="0"/>
          </a:p>
        </p:txBody>
      </p:sp>
      <p:sp>
        <p:nvSpPr>
          <p:cNvPr id="4" name="Text 2"/>
          <p:cNvSpPr/>
          <p:nvPr/>
        </p:nvSpPr>
        <p:spPr>
          <a:xfrm>
            <a:off x="365760" y="3017520"/>
            <a:ext cx="2316480" cy="822960"/>
          </a:xfrm>
          <a:prstGeom prst="rect">
            <a:avLst/>
          </a:prstGeom>
          <a:noFill/>
          <a:ln/>
        </p:spPr>
        <p:txBody>
          <a:bodyPr wrap="square" rtlCol="0" anchor="b"/>
          <a:lstStyle/>
          <a:p>
            <a:pPr indent="0" marL="0">
              <a:buNone/>
            </a:pPr>
            <a:r>
              <a:rPr lang="en-US" sz="4600" b="1" dirty="0">
                <a:solidFill>
                  <a:schemeClr val="bg1"/>
                </a:solidFill>
                <a:latin typeface="+mj-lt" pitchFamily="34" charset="0"/>
                <a:ea typeface="+mj-lt" pitchFamily="34" charset="-122"/>
                <a:cs typeface="+mj-lt" pitchFamily="34" charset="-120"/>
              </a:rPr>
              <a:t>R'lyeh</a:t>
            </a:r>
            <a:endParaRPr lang="en-US" sz="4600" dirty="0"/>
          </a:p>
        </p:txBody>
      </p:sp>
      <p:sp>
        <p:nvSpPr>
          <p:cNvPr id="5" name="Text 3"/>
          <p:cNvSpPr/>
          <p:nvPr/>
        </p:nvSpPr>
        <p:spPr>
          <a:xfrm>
            <a:off x="365760" y="3931920"/>
            <a:ext cx="2316480" cy="822960"/>
          </a:xfrm>
          <a:prstGeom prst="rect">
            <a:avLst/>
          </a:prstGeom>
          <a:noFill/>
          <a:ln/>
        </p:spPr>
        <p:txBody>
          <a:bodyPr wrap="square" rtlCol="0" anchor="ctr"/>
          <a:lstStyle/>
          <a:p>
            <a:pPr indent="0" marL="0">
              <a:lnSpc>
                <a:spcPct val="115000"/>
              </a:lnSpc>
              <a:buNone/>
            </a:pPr>
            <a:r>
              <a:rPr lang="en-US" sz="1350" dirty="0">
                <a:solidFill>
                  <a:srgbClr val="B9BDC4"/>
                </a:solidFill>
                <a:latin typeface="+mn-lt" pitchFamily="34" charset="0"/>
                <a:ea typeface="+mn-lt" pitchFamily="34" charset="-122"/>
                <a:cs typeface="+mn-lt" pitchFamily="34" charset="-120"/>
              </a:rPr>
              <a:t>Antagonist named after Cthulhu's city</a:t>
            </a:r>
            <a:endParaRPr lang="en-US" sz="1350" dirty="0"/>
          </a:p>
        </p:txBody>
      </p:sp>
      <p:sp>
        <p:nvSpPr>
          <p:cNvPr id="6" name="Text 4"/>
          <p:cNvSpPr/>
          <p:nvPr/>
        </p:nvSpPr>
        <p:spPr>
          <a:xfrm>
            <a:off x="3413760" y="502920"/>
            <a:ext cx="2316480" cy="274320"/>
          </a:xfrm>
          <a:prstGeom prst="rect">
            <a:avLst/>
          </a:prstGeom>
          <a:noFill/>
          <a:ln/>
        </p:spPr>
        <p:txBody>
          <a:bodyPr wrap="square" rtlCol="0" anchor="ctr"/>
          <a:lstStyle/>
          <a:p>
            <a:pPr indent="0" marL="0">
              <a:buNone/>
            </a:pPr>
            <a:r>
              <a:rPr lang="en-US" sz="1200" b="1" spc="250" kern="0" dirty="0">
                <a:solidFill>
                  <a:srgbClr val="D7E4DF"/>
                </a:solidFill>
                <a:latin typeface="+mn-lt" pitchFamily="34" charset="0"/>
                <a:ea typeface="+mn-lt" pitchFamily="34" charset="-122"/>
                <a:cs typeface="+mn-lt" pitchFamily="34" charset="-120"/>
              </a:rPr>
              <a:t>VIDEO GAMES</a:t>
            </a:r>
            <a:endParaRPr lang="en-US" sz="1200" dirty="0"/>
          </a:p>
        </p:txBody>
      </p:sp>
      <p:sp>
        <p:nvSpPr>
          <p:cNvPr id="7" name="Text 5"/>
          <p:cNvSpPr/>
          <p:nvPr/>
        </p:nvSpPr>
        <p:spPr>
          <a:xfrm>
            <a:off x="3413760" y="868680"/>
            <a:ext cx="2316480" cy="502920"/>
          </a:xfrm>
          <a:prstGeom prst="rect">
            <a:avLst/>
          </a:prstGeom>
          <a:noFill/>
          <a:ln/>
        </p:spPr>
        <p:txBody>
          <a:bodyPr wrap="square" rtlCol="0" anchor="ctr"/>
          <a:lstStyle/>
          <a:p>
            <a:pPr indent="0" marL="0">
              <a:buNone/>
            </a:pPr>
            <a:r>
              <a:rPr lang="en-US" sz="2500" b="1" dirty="0">
                <a:solidFill>
                  <a:schemeClr val="bg1"/>
                </a:solidFill>
                <a:latin typeface="+mj-lt" pitchFamily="34" charset="0"/>
                <a:ea typeface="+mj-lt" pitchFamily="34" charset="-122"/>
                <a:cs typeface="+mj-lt" pitchFamily="34" charset="-120"/>
              </a:rPr>
              <a:t>Doom (2025)</a:t>
            </a:r>
            <a:endParaRPr lang="en-US" sz="2500" dirty="0"/>
          </a:p>
        </p:txBody>
      </p:sp>
      <p:sp>
        <p:nvSpPr>
          <p:cNvPr id="8" name="Text 6"/>
          <p:cNvSpPr/>
          <p:nvPr/>
        </p:nvSpPr>
        <p:spPr>
          <a:xfrm>
            <a:off x="3413760" y="3017520"/>
            <a:ext cx="2316480" cy="822960"/>
          </a:xfrm>
          <a:prstGeom prst="rect">
            <a:avLst/>
          </a:prstGeom>
          <a:noFill/>
          <a:ln/>
        </p:spPr>
        <p:txBody>
          <a:bodyPr wrap="square" rtlCol="0" anchor="b"/>
          <a:lstStyle/>
          <a:p>
            <a:pPr indent="0" marL="0">
              <a:buNone/>
            </a:pPr>
            <a:r>
              <a:rPr lang="en-US" sz="4600" b="1" dirty="0">
                <a:solidFill>
                  <a:schemeClr val="bg1"/>
                </a:solidFill>
                <a:latin typeface="+mj-lt" pitchFamily="34" charset="0"/>
                <a:ea typeface="+mj-lt" pitchFamily="34" charset="-122"/>
                <a:cs typeface="+mj-lt" pitchFamily="34" charset="-120"/>
              </a:rPr>
              <a:t>Ry'uul</a:t>
            </a:r>
            <a:endParaRPr lang="en-US" sz="4600" dirty="0"/>
          </a:p>
        </p:txBody>
      </p:sp>
      <p:sp>
        <p:nvSpPr>
          <p:cNvPr id="9" name="Text 7"/>
          <p:cNvSpPr/>
          <p:nvPr/>
        </p:nvSpPr>
        <p:spPr>
          <a:xfrm>
            <a:off x="3413760" y="3931920"/>
            <a:ext cx="2316480" cy="822960"/>
          </a:xfrm>
          <a:prstGeom prst="rect">
            <a:avLst/>
          </a:prstGeom>
          <a:noFill/>
          <a:ln/>
        </p:spPr>
        <p:txBody>
          <a:bodyPr wrap="square" rtlCol="0" anchor="ctr"/>
          <a:lstStyle/>
          <a:p>
            <a:pPr indent="0" marL="0">
              <a:lnSpc>
                <a:spcPct val="115000"/>
              </a:lnSpc>
              <a:buNone/>
            </a:pPr>
            <a:r>
              <a:rPr lang="en-US" sz="1350" dirty="0">
                <a:solidFill>
                  <a:srgbClr val="D7E4DF"/>
                </a:solidFill>
                <a:latin typeface="+mn-lt" pitchFamily="34" charset="0"/>
                <a:ea typeface="+mn-lt" pitchFamily="34" charset="-122"/>
                <a:cs typeface="+mn-lt" pitchFamily="34" charset="-120"/>
              </a:rPr>
              <a:t>'The Dark Ages', Lovecraftian design, 'The Old One'</a:t>
            </a:r>
            <a:endParaRPr lang="en-US" sz="1350" dirty="0"/>
          </a:p>
        </p:txBody>
      </p:sp>
      <p:sp>
        <p:nvSpPr>
          <p:cNvPr id="10" name="Text 8"/>
          <p:cNvSpPr/>
          <p:nvPr/>
        </p:nvSpPr>
        <p:spPr>
          <a:xfrm>
            <a:off x="6461760" y="502920"/>
            <a:ext cx="2316480" cy="274320"/>
          </a:xfrm>
          <a:prstGeom prst="rect">
            <a:avLst/>
          </a:prstGeom>
          <a:noFill/>
          <a:ln/>
        </p:spPr>
        <p:txBody>
          <a:bodyPr wrap="square" rtlCol="0" anchor="ctr"/>
          <a:lstStyle/>
          <a:p>
            <a:pPr indent="0" marL="0">
              <a:buNone/>
            </a:pPr>
            <a:r>
              <a:rPr lang="en-US" sz="1200" b="1" spc="250" kern="0" dirty="0">
                <a:solidFill>
                  <a:schemeClr val="tx2"/>
                </a:solidFill>
                <a:latin typeface="+mn-lt" pitchFamily="34" charset="0"/>
                <a:ea typeface="+mn-lt" pitchFamily="34" charset="-122"/>
                <a:cs typeface="+mn-lt" pitchFamily="34" charset="-120"/>
              </a:rPr>
              <a:t>A CENTURY LATER</a:t>
            </a:r>
            <a:endParaRPr lang="en-US" sz="1200" dirty="0"/>
          </a:p>
        </p:txBody>
      </p:sp>
      <p:sp>
        <p:nvSpPr>
          <p:cNvPr id="11" name="Text 9"/>
          <p:cNvSpPr/>
          <p:nvPr/>
        </p:nvSpPr>
        <p:spPr>
          <a:xfrm>
            <a:off x="6461760" y="868680"/>
            <a:ext cx="2316480" cy="502920"/>
          </a:xfrm>
          <a:prstGeom prst="rect">
            <a:avLst/>
          </a:prstGeom>
          <a:noFill/>
          <a:ln/>
        </p:spPr>
        <p:txBody>
          <a:bodyPr wrap="square" rtlCol="0" anchor="ctr"/>
          <a:lstStyle/>
          <a:p>
            <a:pPr indent="0" marL="0">
              <a:buNone/>
            </a:pPr>
            <a:r>
              <a:rPr lang="en-US" sz="2500" b="1" dirty="0">
                <a:solidFill>
                  <a:schemeClr val="accent1"/>
                </a:solidFill>
                <a:latin typeface="+mj-lt" pitchFamily="34" charset="0"/>
                <a:ea typeface="+mj-lt" pitchFamily="34" charset="-122"/>
                <a:cs typeface="+mj-lt" pitchFamily="34" charset="-120"/>
              </a:rPr>
              <a:t>Still alive</a:t>
            </a:r>
            <a:endParaRPr lang="en-US" sz="2500" dirty="0"/>
          </a:p>
        </p:txBody>
      </p:sp>
      <p:sp>
        <p:nvSpPr>
          <p:cNvPr id="12" name="Text 10"/>
          <p:cNvSpPr/>
          <p:nvPr/>
        </p:nvSpPr>
        <p:spPr>
          <a:xfrm>
            <a:off x="6461760" y="3017520"/>
            <a:ext cx="2316480" cy="822960"/>
          </a:xfrm>
          <a:prstGeom prst="rect">
            <a:avLst/>
          </a:prstGeom>
          <a:noFill/>
          <a:ln/>
        </p:spPr>
        <p:txBody>
          <a:bodyPr wrap="square" rtlCol="0" anchor="b"/>
          <a:lstStyle/>
          <a:p>
            <a:pPr indent="0" marL="0">
              <a:buNone/>
            </a:pPr>
            <a:r>
              <a:rPr lang="en-US" sz="4600" b="1" dirty="0">
                <a:solidFill>
                  <a:schemeClr val="accent1"/>
                </a:solidFill>
                <a:latin typeface="+mj-lt" pitchFamily="34" charset="0"/>
                <a:ea typeface="+mj-lt" pitchFamily="34" charset="-122"/>
                <a:cs typeface="+mj-lt" pitchFamily="34" charset="-120"/>
              </a:rPr>
              <a:t>2025</a:t>
            </a:r>
            <a:endParaRPr lang="en-US" sz="4600" dirty="0"/>
          </a:p>
        </p:txBody>
      </p:sp>
      <p:sp>
        <p:nvSpPr>
          <p:cNvPr id="13" name="Text 11"/>
          <p:cNvSpPr/>
          <p:nvPr/>
        </p:nvSpPr>
        <p:spPr>
          <a:xfrm>
            <a:off x="6461760" y="3931920"/>
            <a:ext cx="2316480" cy="822960"/>
          </a:xfrm>
          <a:prstGeom prst="rect">
            <a:avLst/>
          </a:prstGeom>
          <a:noFill/>
          <a:ln/>
        </p:spPr>
        <p:txBody>
          <a:bodyPr wrap="square" rtlCol="0" anchor="ctr"/>
          <a:lstStyle/>
          <a:p>
            <a:pPr indent="0" marL="0">
              <a:lnSpc>
                <a:spcPct val="115000"/>
              </a:lnSpc>
              <a:buNone/>
            </a:pPr>
            <a:r>
              <a:rPr lang="en-US" sz="1350" dirty="0">
                <a:solidFill>
                  <a:schemeClr val="tx2"/>
                </a:solidFill>
                <a:latin typeface="+mn-lt" pitchFamily="34" charset="0"/>
                <a:ea typeface="+mn-lt" pitchFamily="34" charset="-122"/>
                <a:cs typeface="+mn-lt" pitchFamily="34" charset="-120"/>
              </a:rPr>
              <a:t>From Weird Tales to contemporary media</a:t>
            </a:r>
            <a:endParaRPr lang="en-US" sz="1350"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6"/>
                </a:solidFill>
                <a:latin typeface="+mj-lt" pitchFamily="34" charset="0"/>
                <a:ea typeface="+mj-lt" pitchFamily="34" charset="-122"/>
                <a:cs typeface="+mj-lt" pitchFamily="34" charset="-120"/>
              </a:rPr>
              <a:t>TEST YOURSELF · FOR THE CLASSROOM</a:t>
            </a:r>
            <a:endParaRPr lang="en-US" sz="1300" dirty="0"/>
          </a:p>
        </p:txBody>
      </p:sp>
      <p:sp>
        <p:nvSpPr>
          <p:cNvPr id="3" name="Text 1"/>
          <p:cNvSpPr/>
          <p:nvPr/>
        </p:nvSpPr>
        <p:spPr>
          <a:xfrm>
            <a:off x="548640" y="960120"/>
            <a:ext cx="7863840" cy="914400"/>
          </a:xfrm>
          <a:prstGeom prst="rect">
            <a:avLst/>
          </a:prstGeom>
          <a:noFill/>
          <a:ln/>
        </p:spPr>
        <p:txBody>
          <a:bodyPr wrap="square" rtlCol="0" anchor="t"/>
          <a:lstStyle/>
          <a:p>
            <a:pPr indent="0" marL="0">
              <a:buNone/>
            </a:pPr>
            <a:r>
              <a:rPr lang="en-US" sz="3000" b="1" dirty="0">
                <a:solidFill>
                  <a:schemeClr val="tx1"/>
                </a:solidFill>
                <a:latin typeface="+mj-lt" pitchFamily="34" charset="0"/>
                <a:ea typeface="+mj-lt" pitchFamily="34" charset="-122"/>
                <a:cs typeface="+mj-lt" pitchFamily="34" charset="-120"/>
              </a:rPr>
              <a:t>What does Lovecraft's "non-Euclidean geometry" describe?</a:t>
            </a:r>
            <a:endParaRPr lang="en-US" sz="3000" dirty="0"/>
          </a:p>
        </p:txBody>
      </p:sp>
      <p:sp>
        <p:nvSpPr>
          <p:cNvPr id="4" name="Text 2"/>
          <p:cNvSpPr/>
          <p:nvPr/>
        </p:nvSpPr>
        <p:spPr>
          <a:xfrm>
            <a:off x="548640" y="214884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A</a:t>
            </a:r>
            <a:pPr indent="0" marL="0">
              <a:buNone/>
            </a:pPr>
            <a:r>
              <a:rPr lang="en-US" sz="1600" dirty="0">
                <a:solidFill>
                  <a:schemeClr val="tx1"/>
                </a:solidFill>
                <a:latin typeface="+mn-lt" pitchFamily="34" charset="0"/>
                <a:ea typeface="+mn-lt" pitchFamily="34" charset="-122"/>
                <a:cs typeface="+mn-lt" pitchFamily="34" charset="-120"/>
              </a:rPr>
              <a:t>   Rigorous mathematical formulas</a:t>
            </a:r>
            <a:endParaRPr lang="en-US" sz="1800" dirty="0"/>
          </a:p>
        </p:txBody>
      </p:sp>
      <p:sp>
        <p:nvSpPr>
          <p:cNvPr id="5" name="Text 3"/>
          <p:cNvSpPr/>
          <p:nvPr/>
        </p:nvSpPr>
        <p:spPr>
          <a:xfrm>
            <a:off x="548640" y="292608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B</a:t>
            </a:r>
            <a:pPr indent="0" marL="0">
              <a:buNone/>
            </a:pPr>
            <a:r>
              <a:rPr lang="en-US" sz="1600" dirty="0">
                <a:solidFill>
                  <a:schemeClr val="tx1"/>
                </a:solidFill>
                <a:latin typeface="+mn-lt" pitchFamily="34" charset="0"/>
                <a:ea typeface="+mn-lt" pitchFamily="34" charset="-122"/>
                <a:cs typeface="+mn-lt" pitchFamily="34" charset="-120"/>
              </a:rPr>
              <a:t>   Contradictory sensory perceptions</a:t>
            </a:r>
            <a:endParaRPr lang="en-US" sz="1800" dirty="0"/>
          </a:p>
        </p:txBody>
      </p:sp>
      <p:sp>
        <p:nvSpPr>
          <p:cNvPr id="6" name="Text 4"/>
          <p:cNvSpPr/>
          <p:nvPr/>
        </p:nvSpPr>
        <p:spPr>
          <a:xfrm>
            <a:off x="548640" y="370332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C</a:t>
            </a:r>
            <a:pPr indent="0" marL="0">
              <a:buNone/>
            </a:pPr>
            <a:r>
              <a:rPr lang="en-US" sz="1600" dirty="0">
                <a:solidFill>
                  <a:schemeClr val="tx1"/>
                </a:solidFill>
                <a:latin typeface="+mn-lt" pitchFamily="34" charset="0"/>
                <a:ea typeface="+mn-lt" pitchFamily="34" charset="-122"/>
                <a:cs typeface="+mn-lt" pitchFamily="34" charset="-120"/>
              </a:rPr>
              <a:t>   A real architectural technique</a:t>
            </a:r>
            <a:endParaRPr lang="en-US" sz="18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14</a:t>
            </a:fld>
            <a:endParaRPr 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NOW FOR THE REVIEW</a:t>
            </a:r>
            <a:endParaRPr lang="en-US" sz="1300" dirty="0"/>
          </a:p>
        </p:txBody>
      </p:sp>
      <p:sp>
        <p:nvSpPr>
          <p:cNvPr id="3" name="Text 1"/>
          <p:cNvSpPr/>
          <p:nvPr/>
        </p:nvSpPr>
        <p:spPr>
          <a:xfrm>
            <a:off x="548640" y="1463040"/>
            <a:ext cx="8046720" cy="1554480"/>
          </a:xfrm>
          <a:prstGeom prst="rect">
            <a:avLst/>
          </a:prstGeom>
          <a:noFill/>
          <a:ln/>
        </p:spPr>
        <p:txBody>
          <a:bodyPr wrap="square" rtlCol="0" anchor="b"/>
          <a:lstStyle/>
          <a:p>
            <a:pPr indent="0" marL="0">
              <a:lnSpc>
                <a:spcPct val="108000"/>
              </a:lnSpc>
              <a:buNone/>
            </a:pPr>
            <a:r>
              <a:rPr lang="en-US" sz="4000" b="1" dirty="0">
                <a:solidFill>
                  <a:schemeClr val="bg1"/>
                </a:solidFill>
                <a:latin typeface="+mj-lt" pitchFamily="34" charset="0"/>
                <a:ea typeface="+mj-lt" pitchFamily="34" charset="-122"/>
                <a:cs typeface="+mj-lt" pitchFamily="34" charset="-120"/>
              </a:rPr>
              <a:t>Clear in 30 seconds.</a:t>
            </a:r>
            <a:endParaRPr lang="en-US" sz="4000" dirty="0"/>
          </a:p>
          <a:p>
            <a:pPr indent="0" marL="0">
              <a:lnSpc>
                <a:spcPct val="108000"/>
              </a:lnSpc>
              <a:buNone/>
            </a:pPr>
            <a:r>
              <a:rPr lang="en-US" sz="4000" b="1" dirty="0">
                <a:solidFill>
                  <a:schemeClr val="bg1"/>
                </a:solidFill>
                <a:latin typeface="+mj-lt" pitchFamily="34" charset="0"/>
                <a:ea typeface="+mj-lt" pitchFamily="34" charset="-122"/>
                <a:cs typeface="+mj-lt" pitchFamily="34" charset="-120"/>
              </a:rPr>
              <a:t>Yours in 10 minutes.</a:t>
            </a:r>
            <a:endParaRPr lang="en-US" sz="4000" dirty="0"/>
          </a:p>
        </p:txBody>
      </p:sp>
      <p:sp>
        <p:nvSpPr>
          <p:cNvPr id="4" name="Text 2"/>
          <p:cNvSpPr/>
          <p:nvPr/>
        </p:nvSpPr>
        <p:spPr>
          <a:xfrm>
            <a:off x="548640" y="3200400"/>
            <a:ext cx="8046720" cy="54864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5-question quiz and 8 flashcards: </a:t>
            </a:r>
            <a:pPr indent="0" marL="0">
              <a:buNone/>
            </a:pPr>
            <a:r>
              <a:rPr lang="en-US" sz="1700" b="1" dirty="0">
                <a:solidFill>
                  <a:schemeClr val="bg1"/>
                </a:solidFill>
                <a:latin typeface="+mn-lt" pitchFamily="34" charset="0"/>
                <a:ea typeface="+mn-lt" pitchFamily="34" charset="-122"/>
                <a:cs typeface="+mn-lt" pitchFamily="34" charset="-120"/>
              </a:rPr>
              <a:t>recaplica.com/en/literature/lovecraft-non-euclidean-geometry/</a:t>
            </a:r>
            <a:endParaRPr lang="en-US" sz="1700" dirty="0"/>
          </a:p>
        </p:txBody>
      </p:sp>
      <p:sp>
        <p:nvSpPr>
          <p:cNvPr id="5" name="Text 3"/>
          <p:cNvSpPr/>
          <p:nvPr/>
        </p:nvSpPr>
        <p:spPr>
          <a:xfrm>
            <a:off x="548640" y="4251960"/>
            <a:ext cx="8046720" cy="685800"/>
          </a:xfrm>
          <a:prstGeom prst="rect">
            <a:avLst/>
          </a:prstGeom>
          <a:noFill/>
          <a:ln/>
        </p:spPr>
        <p:txBody>
          <a:bodyPr wrap="square" rtlCol="0" anchor="ctr"/>
          <a:lstStyle/>
          <a:p>
            <a:pPr indent="0" marL="0">
              <a:lnSpc>
                <a:spcPct val="125000"/>
              </a:lnSpc>
              <a:buNone/>
            </a:pPr>
            <a:r>
              <a:rPr lang="en-US" sz="1250" b="1" dirty="0">
                <a:solidFill>
                  <a:schemeClr val="tx1"/>
                </a:solidFill>
                <a:latin typeface="+mn-lt" pitchFamily="34" charset="0"/>
                <a:ea typeface="+mn-lt" pitchFamily="34" charset="-122"/>
                <a:cs typeface="+mn-lt" pitchFamily="34" charset="-120"/>
              </a:rPr>
              <a:t>Sources: </a:t>
            </a:r>
            <a:pPr indent="0" marL="0">
              <a:lnSpc>
                <a:spcPct val="125000"/>
              </a:lnSpc>
              <a:buNone/>
            </a:pPr>
            <a:r>
              <a:rPr lang="en-US" sz="1250" dirty="0">
                <a:solidFill>
                  <a:schemeClr val="tx2"/>
                </a:solidFill>
                <a:latin typeface="+mn-lt" pitchFamily="34" charset="0"/>
                <a:ea typeface="+mn-lt" pitchFamily="34" charset="-122"/>
                <a:cs typeface="+mn-lt" pitchFamily="34" charset="-120"/>
              </a:rPr>
              <a:t>Wikipedia (Witch House, Cosmicism, R'lyeh, Non-Euclidean geometry, Call of Cthulhu)</a:t>
            </a:r>
            <a:endParaRPr lang="en-US" sz="1250" dirty="0"/>
          </a:p>
        </p:txBody>
      </p:sp>
    </p:spTree>
  </p:cSld>
  <p:clrMapOvr>
    <a:masterClrMapping/>
  </p:clrMapOvr>
</p:sld>
</file>

<file path=ppt/theme/theme1.xml><?xml version="1.0" encoding="utf-8"?>
<a:theme xmlns:a="http://schemas.openxmlformats.org/drawingml/2006/main" name="Recaplica">
  <a:themeElements>
    <a:clrScheme name="Recaplica">
      <a:dk1>
        <a:srgbClr val="161D27"/>
      </a:dk1>
      <a:lt1>
        <a:srgbClr val="FAF8F3"/>
      </a:lt1>
      <a:dk2>
        <a:srgbClr val="56616E"/>
      </a:dk2>
      <a:lt2>
        <a:srgbClr val="FFFFFF"/>
      </a:lt2>
      <a:accent1>
        <a:srgbClr val="0B6B5C"/>
      </a:accent1>
      <a:accent2>
        <a:srgbClr val="FFD435"/>
      </a:accent2>
      <a:accent3>
        <a:srgbClr val="2C4A9E"/>
      </a:accent3>
      <a:accent4>
        <a:srgbClr val="4F6414"/>
      </a:accent4>
      <a:accent5>
        <a:srgbClr val="A12B22"/>
      </a:accent5>
      <a:accent6>
        <a:srgbClr val="8A4B10"/>
      </a:accent6>
      <a:hlink>
        <a:srgbClr val="0B6B5C"/>
      </a:hlink>
      <a:folHlink>
        <a:srgbClr val="084F44"/>
      </a:folHlink>
    </a:clrScheme>
    <a:fontScheme name="Recaplica">
      <a:majorFont>
        <a:latin typeface="Bricolage Grotesque"/>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tkinson Hyperlegible"/>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15</Slides>
  <Notes>15</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15</vt:i4>
      </vt:variant>
    </vt:vector>
  </HeadingPairs>
  <TitlesOfParts>
    <vt:vector size="18"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vector>
  </TitlesOfParts>
  <Company>recaplica.com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Lovecraft Non-Euclidean Geometry: What He Really Meant by It — Recap</dc:title>
  <dc:subject>PptxGenJS Presentation</dc:subject>
  <dc:creator>Recaplica</dc:creator>
  <cp:lastModifiedBy>Recaplica</cp:lastModifiedBy>
  <cp:revision>1</cp:revision>
  <dcterms:created xsi:type="dcterms:W3CDTF">2026-09-29T17:01:25Z</dcterms:created>
  <dcterms:modified xsi:type="dcterms:W3CDTF">2026-09-29T17:01:25Z</dcterms:modified>
</cp:coreProperties>
</file>