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Divine Comedy is the poem Dante Alighieri wrote in exile, between 1308 and 1321: an imagined journey through the three realms of the Christian afterlife. Today we will look at who Dante was, how the poem is built, the journey with its three guides, and the story of the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opens with the traveller lost in a dark wood — the "selva oscura". He gets out by descending through Hell, climbing the mountain of Purgatory and rising through the heavens of Paradise to the Empyrean. The traveller is Dante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Dante was a White Guelph. He served among Florence's priors in 1300, from 15 June to 15 August, and during that term the leaders of both city factions were banished. When the Blacks took power the reckoning came: a first sentence on 17 January 1302 and, on 10 March, perpetual exile under threat of death if he returned. He spent the rest of his life as a guest at various courts and died in Ravenna.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is 100 cantos because the first canto of Inferno acts as a prologue to the whole poem, bringing that canticle to 34; Purgatorio and Paradiso have 33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realm is organized around the number nine: nine circles in Hell, nine zones on the mountain of Purgatory, nine heavens in Paradise, with the Empyrean beyond the last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Terza rima: tercets of hendecasyllables in interlocking rhyme (ABA, BCB, CDC...), where the middle line of each tercet supplies the rhyme for the next. Dante was the first poet to use it, and it holds the poem together like a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lasts seven days and begins on the evening of Good Friday 1300, when Dante is about to turn 35 — the midpoint of a life, going by the biblical span of seventy years. On the final stretch, in the Empyrean, the guide is St Bernard.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adjective "divine" first appears in Boccaccio, the poet's admirer and earliest biographer, and only became a stable part of the title after it was printed on the title page of the Venetian edition of 1555, edited by Ludovico Dolce — more than two centuries after the author's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Divine Comedy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Dante's journey, from exile to the Empyrean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3603092" y="2154276"/>
            <a:ext cx="199064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Nel mezzo del cammin di nostra vita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mi ritrovai per una selva oscura,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ché la diritta via era smarrita.</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INFERNO · CANTO I · LINES 1–3</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poet in exile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architecture of numbers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journey and the three guides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title and the reception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Dante Alighieri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1265 – 1321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1265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Florence, between May and June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Among the city's priors, for two months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Sentenced to perpetual exile: he never returned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Ravenna, far from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POEM BUILT WITH A RULER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Inferno, Purgatorio, Paradiso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cantos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prologue + 33 per realm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hendecasyllables, locked together by terza rima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DESCENDING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Inferno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Nine circles, ever graver sins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CLIMBING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Purgatorio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Nine zones, a mountain to climb</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RISING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Paradiso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33</a:t>
            </a:r>
            <a:pPr indent="0" marL="0">
              <a:buNone/>
            </a:pPr>
            <a:r>
              <a:rPr lang="en-US" sz="1600" b="1" dirty="0">
                <a:solidFill>
                  <a:schemeClr val="accent1"/>
                </a:solidFill>
                <a:latin typeface="+mj-lt" pitchFamily="34" charset="0"/>
                <a:ea typeface="+mj-lt" pitchFamily="34" charset="-122"/>
                <a:cs typeface="+mj-lt" pitchFamily="34" charset="-120"/>
              </a:rPr>
              <a:t> cantos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Nine heavens, and the Empyrean beyond the last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OF RHYMES</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0" name="Text 8"/>
          <p:cNvSpPr/>
          <p:nvPr/>
        </p:nvSpPr>
        <p:spPr>
          <a:xfrm>
            <a:off x="67665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1" name="Text 9"/>
          <p:cNvSpPr/>
          <p:nvPr/>
        </p:nvSpPr>
        <p:spPr>
          <a:xfrm>
            <a:off x="1773936" y="236829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4" name="Text 12"/>
          <p:cNvSpPr/>
          <p:nvPr/>
        </p:nvSpPr>
        <p:spPr>
          <a:xfrm>
            <a:off x="1773936" y="3465576"/>
            <a:ext cx="566928" cy="566928"/>
          </a:xfrm>
          <a:prstGeom prst="ellipse">
            <a:avLst/>
          </a:prstGeom>
          <a:solidFill>
            <a:schemeClr val="accent5"/>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D</a:t>
            </a:r>
            <a:endParaRPr lang="en-US" sz="1900" dirty="0"/>
          </a:p>
        </p:txBody>
      </p:sp>
      <p:sp>
        <p:nvSpPr>
          <p:cNvPr id="15" name="Text 13"/>
          <p:cNvSpPr/>
          <p:nvPr/>
        </p:nvSpPr>
        <p:spPr>
          <a:xfrm>
            <a:off x="287121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The middle line</a:t>
            </a:r>
            <a:pPr indent="0" marL="0">
              <a:lnSpc>
                <a:spcPct val="120000"/>
              </a:lnSpc>
              <a:buNone/>
            </a:pPr>
            <a:r>
              <a:rPr lang="en-US" sz="1550" dirty="0">
                <a:solidFill>
                  <a:schemeClr val="tx1"/>
                </a:solidFill>
                <a:latin typeface="+mn-lt" pitchFamily="34" charset="0"/>
                <a:ea typeface="+mn-lt" pitchFamily="34" charset="-122"/>
                <a:cs typeface="+mn-lt" pitchFamily="34" charset="-120"/>
              </a:rPr>
              <a:t> of each tercet sets the rhyme for the next, a chain 14,233 lines long</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Hendecasyllables</a:t>
            </a:r>
            <a:pPr indent="0" marL="0">
              <a:lnSpc>
                <a:spcPct val="120000"/>
              </a:lnSpc>
              <a:buNone/>
            </a:pPr>
            <a:r>
              <a:rPr lang="en-US" sz="1550" dirty="0">
                <a:solidFill>
                  <a:schemeClr val="tx1"/>
                </a:solidFill>
                <a:latin typeface="+mn-lt" pitchFamily="34" charset="0"/>
                <a:ea typeface="+mn-lt" pitchFamily="34" charset="-122"/>
                <a:cs typeface="+mn-lt" pitchFamily="34" charset="-120"/>
              </a:rPr>
              <a:t> eleven syllables per line</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Dante was the first</a:t>
            </a:r>
            <a:pPr indent="0" marL="0">
              <a:lnSpc>
                <a:spcPct val="120000"/>
              </a:lnSpc>
              <a:buNone/>
            </a:pPr>
            <a:r>
              <a:rPr lang="en-US" sz="1550" dirty="0">
                <a:solidFill>
                  <a:schemeClr val="tx1"/>
                </a:solidFill>
                <a:latin typeface="+mn-lt" pitchFamily="34" charset="0"/>
                <a:ea typeface="+mn-lt" pitchFamily="34" charset="-122"/>
                <a:cs typeface="+mn-lt" pitchFamily="34" charset="-120"/>
              </a:rPr>
              <a:t> to use the form</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DAYS, FROM GOOD FRIDAY 1300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Virgil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Hell to the summit of Purgatory</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Beatrice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through the nine heavens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Dark wood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Earthly Paradise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handover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Empyrean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destination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Dante never wrote «divine».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own title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Comedìa</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adjective is Boccaccio's tribute, and it entered the title page for good only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1555</a:t>
            </a:r>
            <a:pPr indent="0" marL="0">
              <a:lnSpc>
                <a:spcPct val="125000"/>
              </a:lnSpc>
              <a:buNone/>
            </a:pPr>
            <a:r>
              <a:rPr lang="en-US" sz="1750" dirty="0">
                <a:solidFill>
                  <a:srgbClr val="D8D6CF"/>
                </a:solidFill>
                <a:latin typeface="+mn-lt" pitchFamily="34" charset="0"/>
                <a:ea typeface="+mn-lt" pitchFamily="34" charset="-122"/>
                <a:cs typeface="+mn-lt" pitchFamily="34" charset="-120"/>
              </a:rPr>
              <a:t>, two centuries after the poet's death.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recaplica.com/en/literature/divine-comedy/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Società Dantesca Italiana · Accademia della Crusca (VIVIT) · Italian Ministry of Culture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Dante's Divine Comedy: the structure of the journey, summarized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