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Cesare Pavese, born in Santo Stefano Belbo in 1908 and who died in Turin in 1950, is one of the central voices in twentieth-century Italian fiction.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greater part of his work is actually prose, from his novels to the diary The Business of Living, plus years of editorial work at Einaudi from 1938 until his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studied at the D'Azeglio lyceum in Turin from 1923, where one of his teachers was Augusto Monti; in 1930 he defended his degree thesis on Walt Whitman.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Pavese never joined the National Fascist Party; he was arrested for possessing coded letters tied to an anti-fascist network and confined to Calabria.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Pavese also translated Sherwood Anderson, John Dos Passos, James Joyce and Gertrude Stein, helping bring North American literature to Italy together with Elio Vittorini.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don't use the label Neorealist for Pavese in a strict sense: they describe him as a meeting point between Verga and the American novelists.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stages of Pavese's novels: from the first, raw leap into American-style realism with Paesi tuoi (1941), to the artistic high points of La bella estate (1949, Premio Strega, where landscape and feeling merge), to The Moon and the Bonfires (1950), shortly before his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war Pavese had joined the Italian Communist Party and worked on the Piedmont edition of l'Unità.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describes a realism shaped by Verga's lesson and by North American literature. Second question for the class: which of the three novels in this chapter was published last, The Moon and the Bonfires, in 1950.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myth of the countryside and places Pavese alongside the other protagonists of twentieth-century Italian fiction.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Cesare Pavese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myth of the countryside in Italian fiction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2741930" y="2106016"/>
            <a:ext cx="24492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Just the sad poet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remembered for his suicide?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JOURNEY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Origins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Anti-fascism</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publisher and America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myth of the countryside</a:t>
            </a:r>
            <a:endParaRPr lang="en-US" sz="2300" dirty="0"/>
          </a:p>
        </p:txBody>
      </p:sp>
      <p:sp>
        <p:nvSpPr>
          <p:cNvPr id="14" name="Shape 12"/>
          <p:cNvSpPr/>
          <p:nvPr/>
        </p:nvSpPr>
        <p:spPr>
          <a:xfrm>
            <a:off x="548640" y="4617720"/>
            <a:ext cx="8046720" cy="0"/>
          </a:xfrm>
          <a:prstGeom prst="line">
            <a:avLst/>
          </a:prstGeom>
          <a:noFill/>
          <a:ln w="12700">
            <a:solidFill>
              <a:srgbClr val="E3DDCF"/>
            </a:solidFill>
            <a:prstDash val="solid"/>
          </a:ln>
        </p:spPr>
      </p:sp>
      <p:sp>
        <p:nvSpPr>
          <p:cNvPr id="15" name="Text 13"/>
          <p:cNvSpPr/>
          <p:nvPr/>
        </p:nvSpPr>
        <p:spPr>
          <a:xfrm>
            <a:off x="548640" y="474573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05</a:t>
            </a:r>
            <a:endParaRPr lang="en-US" sz="2000" dirty="0"/>
          </a:p>
        </p:txBody>
      </p:sp>
      <p:sp>
        <p:nvSpPr>
          <p:cNvPr id="16" name="Text 14"/>
          <p:cNvSpPr/>
          <p:nvPr/>
        </p:nvSpPr>
        <p:spPr>
          <a:xfrm>
            <a:off x="1463040" y="470916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final years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Origins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Santo Stefano Belbo to Turin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MILESTONES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Cesare Pavese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1908-1950</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Santo Stefano Belbo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Classical diploma in Turin</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Degree thesis on Walt Whitman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Einaudi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Anti-fascism</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Arrest and exile in 1935</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INTERNAL EXILE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Arrested over coded letters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15 May 1935</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Brancaleone Calabro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from 4 August 1935</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Pardon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March 1936</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The publisher and America</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Einaudi and the translations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AUTHORS TRANSLATED BY PAVESE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Herman Melville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Moby Dick, Benito Cereno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One of the American classics Pavese brought into Italian.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Steinbeck</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Of Mice and Men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Among the translations published in the 1930s and 1940s.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William Faulkner</a:t>
            </a:r>
            <a:endParaRPr lang="en-US" sz="20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Hamlet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Part of the American canon introduced to Italy with Vittorini.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LABEL WORTH CHECKING</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His realism grew out of Verga and American literature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grew out of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Giovanni Verga</a:t>
            </a:r>
            <a:pPr indent="0" marL="0">
              <a:lnSpc>
                <a:spcPct val="125000"/>
              </a:lnSpc>
              <a:buNone/>
            </a:pPr>
            <a:r>
              <a:rPr lang="en-US" sz="1750" dirty="0">
                <a:solidFill>
                  <a:srgbClr val="D8D6CF"/>
                </a:solidFill>
                <a:latin typeface="+mn-lt" pitchFamily="34" charset="0"/>
                <a:ea typeface="+mn-lt" pitchFamily="34" charset="-122"/>
                <a:cs typeface="+mn-lt" pitchFamily="34" charset="-120"/>
              </a:rPr>
              <a:t>'s lesson and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North American literature</a:t>
            </a:r>
            <a:pPr indent="0" marL="0">
              <a:lnSpc>
                <a:spcPct val="125000"/>
              </a:lnSpc>
              <a:buNone/>
            </a:pPr>
            <a:r>
              <a:rPr lang="en-US" sz="1750" dirty="0">
                <a:solidFill>
                  <a:srgbClr val="D8D6CF"/>
                </a:solidFill>
                <a:latin typeface="+mn-lt" pitchFamily="34" charset="0"/>
                <a:ea typeface="+mn-lt" pitchFamily="34" charset="-122"/>
                <a:cs typeface="+mn-lt" pitchFamily="34" charset="-120"/>
              </a:rPr>
              <a:t> Pavese himself translated, according to the Treccani Encyclopedia.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The myth of the countryside</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Landscape, childhood, symbol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DEBUT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Paesi tuoi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1941</a:t>
            </a:r>
            <a:pPr indent="0" marL="0">
              <a:buNone/>
            </a:pPr>
            <a:r>
              <a:rPr lang="en-US" sz="1600" b="1" dirty="0">
                <a:solidFill>
                  <a:schemeClr val="bg1"/>
                </a:solidFill>
                <a:latin typeface="+mj-lt" pitchFamily="34" charset="0"/>
                <a:ea typeface="+mj-lt" pitchFamily="34" charset="-122"/>
                <a:cs typeface="+mj-lt" pitchFamily="34" charset="-120"/>
              </a:rPr>
              <a:t> novel</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 raw, American-style realism.</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HIGH POINT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La bella estate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1949</a:t>
            </a:r>
            <a:pPr indent="0" marL="0">
              <a:buNone/>
            </a:pPr>
            <a:r>
              <a:rPr lang="en-US" sz="1600" b="1" dirty="0">
                <a:solidFill>
                  <a:schemeClr val="bg1"/>
                </a:solidFill>
                <a:latin typeface="+mj-lt" pitchFamily="34" charset="0"/>
                <a:ea typeface="+mj-lt" pitchFamily="34" charset="-122"/>
                <a:cs typeface="+mj-lt" pitchFamily="34" charset="-120"/>
              </a:rPr>
              <a:t> novel</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Wins the Premio Strega.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LAST NOVEL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1950" b="1" dirty="0">
                <a:solidFill>
                  <a:schemeClr val="accent1"/>
                </a:solidFill>
                <a:latin typeface="+mj-lt" pitchFamily="34" charset="0"/>
                <a:ea typeface="+mj-lt" pitchFamily="34" charset="-122"/>
                <a:cs typeface="+mj-lt" pitchFamily="34" charset="-120"/>
              </a:rPr>
              <a:t>Moon and Bonfires</a:t>
            </a:r>
            <a:endParaRPr lang="en-US" sz="19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1950</a:t>
            </a:r>
            <a:pPr indent="0" marL="0">
              <a:buNone/>
            </a:pPr>
            <a:r>
              <a:rPr lang="en-US" sz="1600" b="1" dirty="0">
                <a:solidFill>
                  <a:schemeClr val="accent1"/>
                </a:solidFill>
                <a:latin typeface="+mj-lt" pitchFamily="34" charset="0"/>
                <a:ea typeface="+mj-lt" pitchFamily="34" charset="-122"/>
                <a:cs typeface="+mj-lt" pitchFamily="34" charset="-120"/>
              </a:rPr>
              <a:t> novel</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return to the Langhe hills.</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05</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final years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1950 and his legacy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1950 AND AFTER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of The Moon and the Bonfires, and of his death</a:t>
            </a:r>
            <a:pPr indent="0" marL="0">
              <a:lnSpc>
                <a:spcPct val="120000"/>
              </a:lnSpc>
              <a:buNone/>
            </a:pPr>
            <a:r>
              <a:rPr lang="en-US" sz="1500" dirty="0">
                <a:solidFill>
                  <a:schemeClr val="tx2"/>
                </a:solidFill>
                <a:latin typeface="+mn-lt" pitchFamily="34" charset="0"/>
                <a:ea typeface="+mn-lt" pitchFamily="34" charset="-122"/>
                <a:cs typeface="+mn-lt" pitchFamily="34" charset="-120"/>
              </a:rPr>
              <a:t>: Pavese published his last novel just months before he died.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his remains are moved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They return to Santo Stefano Belbo, under the epitaph 'I gave poetry to mankind'.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Aug 27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he dies in Turin, in 1950</a:t>
            </a:r>
            <a:pPr indent="0" marL="0">
              <a:lnSpc>
                <a:spcPct val="120000"/>
              </a:lnSpc>
              <a:buNone/>
            </a:pPr>
            <a:r>
              <a:rPr lang="en-US" sz="1500" dirty="0">
                <a:solidFill>
                  <a:schemeClr val="tx2"/>
                </a:solidFill>
                <a:latin typeface="+mn-lt" pitchFamily="34" charset="0"/>
                <a:ea typeface="+mn-lt" pitchFamily="34" charset="-122"/>
                <a:cs typeface="+mn-lt" pitchFamily="34" charset="-120"/>
              </a:rPr>
              <a:t>: He checks into the Albergo Roma on 26 August and is found dead the next day.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According to the Treccani Encyclopedia, what mainly shapes Pavese's realism?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lesson of Verga and American literature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Late-19th-century French symbolism</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English gothic novel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LEARN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Cesare Pavese </a:t>
            </a:r>
            <a:pPr indent="0" marL="0">
              <a:buNone/>
            </a:pPr>
            <a:r>
              <a:rPr lang="en-US" sz="1700" b="1" dirty="0">
                <a:solidFill>
                  <a:schemeClr val="bg1"/>
                </a:solidFill>
                <a:latin typeface="+mn-lt" pitchFamily="34" charset="0"/>
                <a:ea typeface="+mn-lt" pitchFamily="34" charset="-122"/>
                <a:cs typeface="+mn-lt" pitchFamily="34" charset="-120"/>
              </a:rPr>
              <a:t>recaplica.com/en/literature/cesare-pavese/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Biographical Dictionary · Treccani Encyclopedia · ANPI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Cesare Pavese: Life, Works and the Myth of the Countryside — Recap</dc:title>
  <dc:subject>PptxGenJS Presentation</dc:subject>
  <dc:creator>Recaplica</dc:creator>
  <cp:lastModifiedBy>Recaplica</cp:lastModifiedBy>
  <cp:revision>1</cp:revision>
  <dcterms:created xsi:type="dcterms:W3CDTF">2026-09-29T17:01:24Z</dcterms:created>
  <dcterms:modified xsi:type="dcterms:W3CDTF">2026-09-29T17:01:24Z</dcterms:modified>
</cp:coreProperties>
</file>