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Aeneid is the epic poem Publius Vergilius Maro wrote in Latin during the final years of his life, roughly between 29 and 19 BCE: twelve books on the journey of Aeneas from burning Troy to Italy, where, according to legend, he gives rise to the people from whom Rome will descend. We will look at the poet and his Rome, the journey, the war in Latium and the story of a masterpiece left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Virgil died in 19 BCE without finishing the final revision and on his deathbed asked for the manuscript to be burned. Nobody obeyed, and the work was published after his death on the orders of Augustus. The full answer comes at the end of the deck; first, the story that manuscript 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Publius Vergilius Maro wrote the Aeneid over the last ten years of his life, roughly between 29 and 19 BCE, at a moment when Rome was emerging from decades of civil war and finding itself under the rule of a single man, Augustus. The bond with Augustus is not just a matter of atmosphere: his family, the gens Iulia, claimed descent from Iulus, another name for Aeneas's son Ascanius. Telling the story of the Trojan forefather's deeds meant lending luster to the origins of the family ruling Rome, and Augustus was reportedly delighted with the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Virgil builds the Aeneid by looking explicitly at the two poems attributed to Homer, but he flips them into a Roman perspective: books 1-6 recall the Odyssey's journey, books 7-12 the Iliad's war. Even the protagonist comes from there: Aeneas already appears in Homer's Iliad, described as one of the bravest Trojan warriors after Hector. Virgil did not invent him, he turned him into the legendary forefather of the Romans. The meter is dactylic hexameter, the same one Homer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Troy is taken through the trick of the wooden horse, despite the unheeded warning of the priest Laocoön. Aeneas flees through the flames carrying his elderly father Anchises on his shoulders, holding his son Ascanius by the hand and saving the Penates, the household gods; his wife Creusa is lost in the confusion of the escape and vanishes. Not a warrior fleeing alone, but a man carrying with him the past, the future and the identity of his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poem opens in medias res, with Aeneas already at sea, tossed by storms toward the coast of Carthage; only in Book II, through Aeneas's own account, does the story flash back to the night Troy falls. In Carthage Queen Dido welcomes him and falls in love, but the call of the gods forces him to leave: Dido takes her own life and curses her lover's descendants, an image ancient readers also read as a foreshadowing of the future Punic Wars. During a stop in Sicily old Anchises dies, and Aeneas holds funeral games in his honor.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he reaches Latium, Aeneas is promised in marriage to Lavinia, daughter of King Latinus; Turnus, king of the Rutuli, claims her too, and the dispute turns into open war. Textbooks read the poem through the clash between furor, the irrational passion that overwhelms Dido and Turnus, and pietas, the virtue of Aeneas, who gives up his own desires to carry out the task assigned to him. But in the final scene, with Turnus disarmed on the ground, Aeneas hesitates, moved by a flicker of pity for his defeated enemy; then he sees on Turnus's body the belt of young Pallas, killed earlier by that same Turnus, and rage over his friend's death takes over. The poem ends on this unresolved tension, offering no easy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 BCE Virgil set out for Greece and the East precisely to gather material for the final revision, but fell ill and had to turn back; he died in Brindisi shortly after landing. On his deathbed he asked for the manuscript to be burned, just as he had already asked his friend Varius Rufus once before, and both times he was refused. The work was edited by the poet's friends Varius Rufus and Plotius Tucca and published on the orders of Augustus.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Aeneid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burning Troy to the origins of Rome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STARTING FROM THE END</a:t>
            </a:r>
            <a:endParaRPr lang="en-US" sz="1300" dirty="0"/>
          </a:p>
        </p:txBody>
      </p:sp>
      <p:sp>
        <p:nvSpPr>
          <p:cNvPr id="3" name="Shape 1"/>
          <p:cNvSpPr/>
          <p:nvPr/>
        </p:nvSpPr>
        <p:spPr>
          <a:xfrm>
            <a:off x="4658055" y="2843632"/>
            <a:ext cx="289793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we read a poem its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author wanted destroyed?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poem for Rome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Troy to the Underworld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war in Latium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unfinished masterpiece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AUTHOR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Virgil</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70 – 19 BCE</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70 BCE</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near Mantua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29 BCE</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the Aeneid, after the Eclogues and the Georgics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 BCE</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Brindisi, the revision left unfinished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JOURNEY MODEL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Odyssey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a:t>
            </a:r>
            <a:pPr indent="0" marL="0">
              <a:buNone/>
            </a:pPr>
            <a:r>
              <a:rPr lang="en-US" sz="1600" b="1" dirty="0">
                <a:solidFill>
                  <a:schemeClr val="bg1"/>
                </a:solidFill>
                <a:latin typeface="+mj-lt" pitchFamily="34" charset="0"/>
                <a:ea typeface="+mj-lt" pitchFamily="34" charset="-122"/>
                <a:cs typeface="+mj-lt" pitchFamily="34" charset="-120"/>
              </a:rPr>
              <a:t> books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wanderings of Aeneas across the Mediterranean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WAR MODEL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Iliad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7-12</a:t>
            </a:r>
            <a:pPr indent="0" marL="0">
              <a:buNone/>
            </a:pPr>
            <a:r>
              <a:rPr lang="en-US" sz="1600" b="1" dirty="0">
                <a:solidFill>
                  <a:schemeClr val="bg1"/>
                </a:solidFill>
                <a:latin typeface="+mj-lt" pitchFamily="34" charset="0"/>
                <a:ea typeface="+mj-lt" pitchFamily="34" charset="-122"/>
                <a:cs typeface="+mj-lt" pitchFamily="34" charset="-120"/>
              </a:rPr>
              <a:t> books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fight against Turnus in Latium</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ROMAN POEM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Aeneid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12</a:t>
            </a:r>
            <a:pPr indent="0" marL="0">
              <a:buNone/>
            </a:pPr>
            <a:r>
              <a:rPr lang="en-US" sz="1600" b="1" dirty="0">
                <a:solidFill>
                  <a:schemeClr val="accent1"/>
                </a:solidFill>
                <a:latin typeface="+mj-lt" pitchFamily="34" charset="0"/>
                <a:ea typeface="+mj-lt" pitchFamily="34" charset="-122"/>
                <a:cs typeface="+mj-lt" pitchFamily="34" charset="-120"/>
              </a:rPr>
              <a:t> books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Latin, in dactylic hexameter, the meter of epic</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OUT OF BURNING TROY, THREE THINGS SAVED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Anchises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 father, on his shoulders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past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Ascanius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 son, by the hand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future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Penates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household gods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identity of his people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MODELED ON THE ODYSSEY, FROM TROY TO ITALY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storms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tossed toward the coast of Carthage</a:t>
            </a:r>
            <a:endParaRPr lang="en-US" sz="1600" dirty="0"/>
          </a:p>
        </p:txBody>
      </p:sp>
      <p:sp>
        <p:nvSpPr>
          <p:cNvPr id="5" name="Text 3"/>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Sicily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Anchises dies, honored with funeral games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Troy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escape through the flames</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Carthage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Dido's love</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Latium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landing in Italy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CLASSROOM READING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Furor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Irrational, violent passion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IT SWEEPS UP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Dido and Turnus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Pietas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virtue that defines Aeneas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ASKS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Giving up his desires for his task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ending does not choose: the poem closes on an unresolved tension.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ANSWER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Nobody obeyed.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On his deathbed Virgil asked for the manuscript to be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burned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Aeneid was published after his death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 the orders of Augustus</a:t>
            </a:r>
            <a:pPr indent="0" marL="0">
              <a:lnSpc>
                <a:spcPct val="125000"/>
              </a:lnSpc>
              <a:buNone/>
            </a:pPr>
            <a:r>
              <a:rPr lang="en-US" sz="1750" dirty="0">
                <a:solidFill>
                  <a:srgbClr val="D8D6CF"/>
                </a:solidFill>
                <a:latin typeface="+mn-lt" pitchFamily="34" charset="0"/>
                <a:ea typeface="+mn-lt" pitchFamily="34" charset="-122"/>
                <a:cs typeface="+mn-lt" pitchFamily="34" charset="-120"/>
              </a:rPr>
              <a:t>, its final revision never completed.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recaplica.com/en/literature/aeneid/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Aeneid by Virgil: Summary, Plot and Characters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