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notesMasterIdLst>
    <p:notesMasterId r:id="rId16"/>
  </p:notesMasterIdLst>
  <p:sldSz cx="9144000" cy="5143500"/>
  <p:notesSz cx="5143500" cy="9144000"/>
  <p:embeddedFontLst>
    <p:embeddedFont>
      <p:font typeface="Bricolage Grotesque"/>
      <p:regular r:id="rId21"/>
      <p:bold r:id="rId22"/>
    </p:embeddedFont>
    <p:embeddedFont>
      <p:font typeface="Atkinson Hyperlegible"/>
      <p:regular r:id="rId23"/>
      <p:bold r:id="rId24"/>
      <p:italic r:id="rId25"/>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20" Type="http://schemas.openxmlformats.org/officeDocument/2006/relationships/tableStyles" Target="tableStyles.xml"/><Relationship Id="rId21" Type="http://schemas.openxmlformats.org/officeDocument/2006/relationships/font" Target="fonts/font1.fntdata"/><Relationship Id="rId22" Type="http://schemas.openxmlformats.org/officeDocument/2006/relationships/font" Target="fonts/font2.fntdata"/><Relationship Id="rId23" Type="http://schemas.openxmlformats.org/officeDocument/2006/relationships/font" Target="fonts/font3.fntdata"/><Relationship Id="rId24" Type="http://schemas.openxmlformats.org/officeDocument/2006/relationships/font" Target="fonts/font4.fntdata"/><Relationship Id="rId25"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look at the Italian city-state: the form of self-government with which many Italian cities, from the late 11th century, ran their own affairs.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 a king, not always a bishop: through the 13th century, government in many Italian cities passed through several communal institutions, as we'll see, and in some cases ended up with city lords.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rise of the commune, in the late 11th century, comes from the meeting of several factors: population growth, economic change and the fragmentation of feudal power. From there the commune moves through the consulate, the podestà, the popular commune and, for many cities, the crisis that leads to the signoria.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consular phase, city government sits with a group of consuls, between two and twelve, elected by assemblies of varying size. In 1183 the Peace of Constance marks a turning point: Emperor Frederick I recognizes the commune's right to run its own justice, in exchange for tribute and an oath of loyalty.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Between the late 12th and early 13th century, the consulate gives way to the podestà: a single magistrate, elected and temporary, brought in from outside on purpose. Practical example: a city council would pick a podestà from another city every year, precisely to have a ruler with no stake in local quarrels.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From the mid-13th century, the structures of the popolo take shape alongside the commune, organized by guild and led by the captain of the people. The ongoing political conflict between magnates and the popolo, between the 13th and 14th century, is among the causes behind the rise of lords in individual cities, at the expense of communal freedoms.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Venice's case is different from the start: the doge, the head of the Venetian state, descends from the Roman-Byzantine dux, a magistracy that became elective from the late 9th century. Over time the doge came to sit alongside its own councils: the Great Council from 1143, the Minor Council from 1187, and the Quarantia, recorded from 1223.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false: the podestà was a foreigner, brought in to govern for a limited term, usually a year, instead of holding the office for life as a local citizen. Second question for the class: what 1183 event recognized the commune's autonomy in administering justice?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Italian city-state rises in the late 11th century, moves through the consulate and the podestà, widens into the popular commune, and eventually, amid internal conflict, gives way in many cities to the signorie. Venice, with its doge and its councils, reached self-government by a route of its own.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HISTORY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Italian City-State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How the medieval commune began and changed</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BEFORE WE START</a:t>
            </a:r>
            <a:endParaRPr lang="en-US" sz="1300" dirty="0"/>
          </a:p>
        </p:txBody>
      </p:sp>
      <p:sp>
        <p:nvSpPr>
          <p:cNvPr id="3" name="Shape 1"/>
          <p:cNvSpPr/>
          <p:nvPr/>
        </p:nvSpPr>
        <p:spPr>
          <a:xfrm>
            <a:off x="503936" y="2106016"/>
            <a:ext cx="2383841"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Who ran an Italian city in the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13th century?</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TODAY'S ROUTE</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Origins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Consulate and podestà</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Popular commune and crisis</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Venice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Origins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Cities become self-governing</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PHASES OF THE COMMUNE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23444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Consulate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Consuls elected by the assembly</a:t>
            </a:r>
            <a:endParaRPr lang="en-US" sz="1600" dirty="0"/>
          </a:p>
        </p:txBody>
      </p:sp>
      <p:sp>
        <p:nvSpPr>
          <p:cNvPr id="5" name="Text 3"/>
          <p:cNvSpPr/>
          <p:nvPr/>
        </p:nvSpPr>
        <p:spPr>
          <a:xfrm>
            <a:off x="540227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Popular commune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Guilds and captain of the people</a:t>
            </a:r>
            <a:endParaRPr lang="en-US" sz="1600" dirty="0"/>
          </a:p>
        </p:txBody>
      </p:sp>
      <p:sp>
        <p:nvSpPr>
          <p:cNvPr id="6" name="Shape 4"/>
          <p:cNvSpPr/>
          <p:nvPr/>
        </p:nvSpPr>
        <p:spPr>
          <a:xfrm>
            <a:off x="52120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Origins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Late 11th century</a:t>
            </a:r>
            <a:endParaRPr lang="en-US" sz="1400" dirty="0"/>
          </a:p>
        </p:txBody>
      </p:sp>
      <p:sp>
        <p:nvSpPr>
          <p:cNvPr id="8" name="Shape 6"/>
          <p:cNvSpPr/>
          <p:nvPr/>
        </p:nvSpPr>
        <p:spPr>
          <a:xfrm>
            <a:off x="4846320"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867912"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Podestà</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Late 12th - early 13th century</a:t>
            </a:r>
            <a:endParaRPr lang="en-US" sz="1400" dirty="0"/>
          </a:p>
        </p:txBody>
      </p:sp>
      <p:sp>
        <p:nvSpPr>
          <p:cNvPr id="10" name="Shape 8"/>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Signoria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Between the 13th and 14th century</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550" b="1" dirty="0">
                <a:solidFill>
                  <a:schemeClr val="tx1"/>
                </a:solidFill>
                <a:latin typeface="+mj-lt" pitchFamily="34" charset="0"/>
                <a:ea typeface="+mj-lt" pitchFamily="34" charset="-122"/>
                <a:cs typeface="+mj-lt" pitchFamily="34" charset="-120"/>
              </a:rPr>
              <a:t>Consulate and podestà</a:t>
            </a:r>
            <a:endParaRPr lang="en-US" sz="35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From a council to a foreigner</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1183 TURNING POINT</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2-12</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consuls</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collective magistracy of the consular phase, elected by city assemblies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1183</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Peace of Constance</a:t>
            </a:r>
            <a:pPr indent="0" marL="0">
              <a:lnSpc>
                <a:spcPct val="120000"/>
              </a:lnSpc>
              <a:buNone/>
            </a:pPr>
            <a:r>
              <a:rPr lang="en-US" sz="1500" dirty="0">
                <a:solidFill>
                  <a:schemeClr val="tx2"/>
                </a:solidFill>
                <a:latin typeface="+mn-lt" pitchFamily="34" charset="0"/>
                <a:ea typeface="+mn-lt" pitchFamily="34" charset="-122"/>
                <a:cs typeface="+mn-lt" pitchFamily="34" charset="-120"/>
              </a:rPr>
              <a:t>: Frederick I recognizes the commune's autonomous administration of justice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COMMON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 podestà was not a local lord</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He was a foreigner, elected every year by the city's councils to govern with </a:t>
            </a:r>
            <a:pPr indent="0" marL="0">
              <a:lnSpc>
                <a:spcPct val="125000"/>
              </a:lnSpc>
              <a:buNone/>
            </a:pPr>
            <a:r>
              <a:rPr lang="en-US" sz="1750" b="1" dirty="0">
                <a:solidFill>
                  <a:schemeClr val="bg1"/>
                </a:solidFill>
                <a:latin typeface="+mn-lt" pitchFamily="34" charset="0"/>
                <a:ea typeface="+mn-lt" pitchFamily="34" charset="-122"/>
                <a:cs typeface="+mn-lt" pitchFamily="34" charset="-120"/>
              </a:rPr>
              <a:t>no ties to the city's families or factions</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900" b="1" dirty="0">
                <a:solidFill>
                  <a:schemeClr val="tx1"/>
                </a:solidFill>
                <a:latin typeface="+mj-lt" pitchFamily="34" charset="0"/>
                <a:ea typeface="+mj-lt" pitchFamily="34" charset="-122"/>
                <a:cs typeface="+mj-lt" pitchFamily="34" charset="-120"/>
              </a:rPr>
              <a:t>Popular commune and crisis</a:t>
            </a:r>
            <a:endParaRPr lang="en-US" sz="29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The guilds, then the clash</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CLASH THAT WEARS DOWN THE COMMUNE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Magnates</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ORIGIN</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Leading city families</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POSITION</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Entrenched power in the city</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Popolo</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ORGANIZATION</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Grouped by guild, from the 13th century</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LEADERSHIP</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Captain of the people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clash between magnates and popolo opens the way to city lordships.</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Venice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 path of its own</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VENICE'S COUNCILS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1143</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Great Council</a:t>
            </a:r>
            <a:pPr indent="0" marL="0">
              <a:lnSpc>
                <a:spcPct val="120000"/>
              </a:lnSpc>
              <a:buNone/>
            </a:pPr>
            <a:r>
              <a:rPr lang="en-US" sz="1500" dirty="0">
                <a:solidFill>
                  <a:schemeClr val="tx2"/>
                </a:solidFill>
                <a:latin typeface="+mn-lt" pitchFamily="34" charset="0"/>
                <a:ea typeface="+mn-lt" pitchFamily="34" charset="-122"/>
                <a:cs typeface="+mn-lt" pitchFamily="34" charset="-120"/>
              </a:rPr>
              <a:t>: body with legislative powers, alongside the doge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1187</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Minor Council</a:t>
            </a:r>
            <a:pPr indent="0" marL="0">
              <a:lnSpc>
                <a:spcPct val="120000"/>
              </a:lnSpc>
              <a:buNone/>
            </a:pPr>
            <a:r>
              <a:rPr lang="en-US" sz="1500" dirty="0">
                <a:solidFill>
                  <a:schemeClr val="tx2"/>
                </a:solidFill>
                <a:latin typeface="+mn-lt" pitchFamily="34" charset="0"/>
                <a:ea typeface="+mn-lt" pitchFamily="34" charset="-122"/>
                <a:cs typeface="+mn-lt" pitchFamily="34" charset="-120"/>
              </a:rPr>
              <a:t>: joins the Great Council</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1223</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Quarantia</a:t>
            </a:r>
            <a:pPr indent="0" marL="0">
              <a:lnSpc>
                <a:spcPct val="120000"/>
              </a:lnSpc>
              <a:buNone/>
            </a:pPr>
            <a:r>
              <a:rPr lang="en-US" sz="1500" dirty="0">
                <a:solidFill>
                  <a:schemeClr val="tx2"/>
                </a:solidFill>
                <a:latin typeface="+mn-lt" pitchFamily="34" charset="0"/>
                <a:ea typeface="+mn-lt" pitchFamily="34" charset="-122"/>
                <a:cs typeface="+mn-lt" pitchFamily="34" charset="-120"/>
              </a:rPr>
              <a:t>: council of Forty, recorded from this year</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True or false: the podestà was a citizen of the same city, elected to govern for life?</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True</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False</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Only in smaller cities</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TO LEARN MORE</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full Recap on Recaplica </a:t>
            </a:r>
            <a:pPr indent="0" marL="0">
              <a:buNone/>
            </a:pPr>
            <a:r>
              <a:rPr lang="en-US" sz="1700" b="1" dirty="0">
                <a:solidFill>
                  <a:schemeClr val="bg1"/>
                </a:solidFill>
                <a:latin typeface="+mn-lt" pitchFamily="34" charset="0"/>
                <a:ea typeface="+mn-lt" pitchFamily="34" charset="-122"/>
                <a:cs typeface="+mn-lt" pitchFamily="34" charset="-120"/>
              </a:rPr>
              <a:t>recaplica.com/en/history/medieval-italian-city-state/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Encyclopedia.com</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14</Slides>
  <Notes>14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Italian City-State: What It Was, How It Began, and How It Changed — Recap</dc:title>
  <dc:subject>PptxGenJS Presentation</dc:subject>
  <dc:creator>Recaplica</dc:creator>
  <cp:lastModifiedBy>Recaplica</cp:lastModifiedBy>
  <cp:revision>1</cp:revision>
  <dcterms:created xsi:type="dcterms:W3CDTF">2026-09-29T17:01:23Z</dcterms:created>
  <dcterms:modified xsi:type="dcterms:W3CDTF">2026-09-29T17:01:23Z</dcterms:modified>
</cp:coreProperties>
</file>