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Italian city-state: the form of self-government with which many Italian cities, from the late 11th century, ran their own affairs.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king, not always a bishop: through the 13th century, government in many Italian cities passed through several communal institutions, as we'll see, and in some cases ended up with city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rise of the commune, in the late 11th century, comes from the meeting of several factors: population growth, economic change and the fragmentation of feudal power. From there the commune moves through the consulate, the podestà, the popular commune and, for many cities, the crisis that leads to the signoria.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consular phase, city government sits with a group of consuls, between two and twelve, elected by assemblies of varying size. In 1183 the Peace of Constance marks a turning point: Emperor Frederick I recognizes the commune's right to run its own justice, in exchange for tribute and an oath of loyalty.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late 12th and early 13th century, the consulate gives way to the podestà: a single magistrate, elected and temporary, brought in from outside on purpose. Practical example: a city council would pick a podestà from another city every year, precisely to have a ruler with no stake in local quarrels.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mid-13th century, the structures of the popolo take shape alongside the commune, organized by guild and led by the captain of the people. The ongoing political conflict between magnates and the popolo, between the 13th and 14th century, is among the causes behind the rise of lords in individual cities, at the expense of communal freedoms.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Venice's case is different from the start: the doge, the head of the Venetian state, descends from the Roman-Byzantine dux, a magistracy that became elective from the late 9th century. Over time the doge came to sit alongside its own councils: the Great Council from 1143, the Minor Council from 1187, and the Quarantia, recorded from 1223.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false: the podestà was a foreigner, brought in to govern for a limited term, usually a year, instead of holding the office for life as a local citizen. Second question for the class: what 1183 event recognized the commune's autonomy in administering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city-state rises in the late 11th century, moves through the consulate and the podestà, widens into the popular commune, and eventually, amid internal conflict, gives way in many cities to the signorie. Venice, with its doge and its councils, reached self-government by a route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City-State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 medieval commune began and changed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106016"/>
            <a:ext cx="238384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ran an Italian city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13th century?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TODAY'S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Consulate and podestà</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Popular commune and crisis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Venice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PHASES OF THE COMMUNE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Consulate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Consuls elected by the assembly</a:t>
            </a:r>
            <a:endParaRPr lang="en-US" sz="1600" dirty="0"/>
          </a:p>
        </p:txBody>
      </p:sp>
      <p:sp>
        <p:nvSpPr>
          <p:cNvPr id="5" name="Text 3"/>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Popular commune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Guilds and captain of the people</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Origins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Late 11th century</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Podestà</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Late 12th - early 13th century</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Signoria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Between the 13th and 14th century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1183 TURNING POINT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consuls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collective magistracy of the consular phase, elected by city assemblies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Peace of Constance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Frederick I recognizes the commune's autonomous administration of justice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podestà was not a local lord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was a foreigner, elected every year by the city's councils to govern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ties to the city's families or factions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CLASH THAT WEARS DOWN THE COMMUNE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Magnates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Leading city families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Entrenched power in the city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Popolo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ORGANIZATION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Grouped by guild, from the 13th century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LEADERSHIP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Captain of the people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clash between magnates and popolo opens the way to city lordships.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VENICE'S COUNCILS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1143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Great Council</a:t>
            </a:r>
            <a:pPr indent="0" marL="0">
              <a:lnSpc>
                <a:spcPct val="120000"/>
              </a:lnSpc>
              <a:buNone/>
            </a:pPr>
            <a:r>
              <a:rPr lang="en-US" sz="1500" dirty="0">
                <a:solidFill>
                  <a:schemeClr val="tx2"/>
                </a:solidFill>
                <a:latin typeface="+mn-lt" pitchFamily="34" charset="0"/>
                <a:ea typeface="+mn-lt" pitchFamily="34" charset="-122"/>
                <a:cs typeface="+mn-lt" pitchFamily="34" charset="-120"/>
              </a:rPr>
              <a:t>: body with legislative powers, alongside the doge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Minor Council</a:t>
            </a:r>
            <a:pPr indent="0" marL="0">
              <a:lnSpc>
                <a:spcPct val="120000"/>
              </a:lnSpc>
              <a:buNone/>
            </a:pPr>
            <a:r>
              <a:rPr lang="en-US" sz="1500" dirty="0">
                <a:solidFill>
                  <a:schemeClr val="tx2"/>
                </a:solidFill>
                <a:latin typeface="+mn-lt" pitchFamily="34" charset="0"/>
                <a:ea typeface="+mn-lt" pitchFamily="34" charset="-122"/>
                <a:cs typeface="+mn-lt" pitchFamily="34" charset="-120"/>
              </a:rPr>
              <a:t>: joins the Great Council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Quarantia</a:t>
            </a:r>
            <a:pPr indent="0" marL="0">
              <a:lnSpc>
                <a:spcPct val="120000"/>
              </a:lnSpc>
              <a:buNone/>
            </a:pPr>
            <a:r>
              <a:rPr lang="en-US" sz="1500" dirty="0">
                <a:solidFill>
                  <a:schemeClr val="tx2"/>
                </a:solidFill>
                <a:latin typeface="+mn-lt" pitchFamily="34" charset="0"/>
                <a:ea typeface="+mn-lt" pitchFamily="34" charset="-122"/>
                <a:cs typeface="+mn-lt" pitchFamily="34" charset="-120"/>
              </a:rPr>
              <a:t>: council of Forty, recorded from this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True or false: the podestà was a citizen of the same city, elected to govern for life?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True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False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in smaller cities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recaplica.com/en/history/medieval-italian-city-state/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City-State: What It Was, How It Began, and How It Changed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