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Industrial Revolution is the shift from an economy of fields, workshops and muscle power to one of machines, factories and coal. It begins in Britain in the last decades of the eighteenth century and runs its course through the first thirty years of the nineteenth. Today we will look at why it started there, which machines set it off, what happened inside the factories and the towns, and what the second wave brought.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Anyone looking for a start date will not find one, because there isn't one. It is a process rather than an event. Standard histories place the break between the end of the eighteenth century and the first thirty years of the nineteenth, with Britain ahead of everyone else, and some accounts stretch the first phase across the whole first half of the nineteenth century. A few dates help you get your bearings, Hargreaves's spinning jenny in 1764, Watt's patent on 5 January 1769, the first British railway line in 1825.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not a single cause but a set of conditions that in the eighteenth century coincided only there. A large unified national market, meaning broad demand with no internal customs barriers. Capital to invest, built up through agriculture organised along capitalist lines and through colonial trade. Cheap raw materials, a transport network that was excellent for the time, a level of urbanisation that was already high. And institutions that left room for private enterprise, alongside advanced scientific research and a new entrepreneurial outlook. Remove any one of these and the chain does not start, which is why Belgium, France and Germany followed at a distance, and the rest of Europe much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machines of the Industrial Revolution were not locomotives, they were machines for spinning thread, and there is a reason for that. Spinning on its own took up around half of the working time needed to make a piece of cloth, so that was where the gain in productivity could be largest. In 1764 James Hargreaves built a spinning jenny that worked eight spindles at once, in 1768 Richard Arkwright built a frame driven by water power rather than by arms, and in 1778 Samuel Crompton combined the two ideas in the spinning mule. Weaving held out much longer, Edmund Cartwright mechanised it in 1785 but the power loom only really took hold around the middle of the nineteenth century.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problem with the steam engines then in use is one you can grasp without knowing any thermodynamics. Steam was condensed inside the very cylinder in which it had just done its work, so the cylinder had to be cooled and then heated up again for the next stroke. While repairing a model of a Newcomen engine, Watt saw how much steam was being lost that way, and added a separate chamber, kept permanently cool, in which the steam could condense without cooling the rest of the engine. The patent, dated 5 January 1769, was titled "a new method of lessening the consumption of steam and fuel in fire-engines". Engines with the separate condenser burned two thirds less coal, which is the difference between a machine that only makes sense where coal is right at hand, at the pithead, and a machine you could install anywhere power was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steam engine already existed, and what Watt did was make it economical to run, by adding the separate condenser. Without the conditions around them, from the market to the capital to the transport network, those machines would have stayed mechanical curiosities.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visible consequence is there in the census returns. London was already the largest city in Europe, with half a million inhabitants in 1700 and almost a million by 1800, but what was new was the speed. In the first half of the nineteenth century it was not at all unusual for an urban centre to expand by 30 per cent in ten years, and in certain decades a few towns exceeded 60 per cent. By 1845 the population living in towns in England and Wales was already the majority, and between 1801 and 1911 the urban share rose from a third to four fifths of the total, in absolute terms from 3.5 to 32 million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between the late eighteenth century and the early decades of the nineteenth, concerns Britain, Belgium and parts of France and Germany. The second runs from the 1860s-1870s to the first decade of the twentieth century, with electrical machinery in the 1880s and the internal combustion engine in the 1890s. Companies become enormous, trusts and cartels form, banks grow in weight and protective tariffs come back. And industrialisation reaches Germany, northern Italy, Austria-Hungary, Russia, Japan and the United States.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concept map and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Industrial Revolution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fields and workshops to factories and coal</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503936" y="2106016"/>
            <a:ext cx="167025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When did the Industrial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Revolution begin?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Britain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machines that set it off</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Factories, towns, protest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second wave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ALL OF IT ALREADY THERE, AT THE SAME TIME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market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National, unified, no internal customs barriers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Broad demand across the whole country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capital</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From capitalist agriculture and colonial trade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Money built up and ready to invest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transport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network that was excellent for the time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With cheap raw materials and urbanisation already high</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WHY SPINNING CAME FIRST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half</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the working time</a:t>
            </a:r>
            <a:pPr indent="0" marL="0">
              <a:lnSpc>
                <a:spcPct val="120000"/>
              </a:lnSpc>
              <a:buNone/>
            </a:pPr>
            <a:r>
              <a:rPr lang="en-US" sz="1500" dirty="0">
                <a:solidFill>
                  <a:schemeClr val="tx2"/>
                </a:solidFill>
                <a:latin typeface="+mn-lt" pitchFamily="34" charset="0"/>
                <a:ea typeface="+mn-lt" pitchFamily="34" charset="-122"/>
                <a:cs typeface="+mn-lt" pitchFamily="34" charset="-120"/>
              </a:rPr>
              <a:t>: needed to make a piece of cloth went into spinning</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hours by hand</a:t>
            </a:r>
            <a:pPr indent="0" marL="0">
              <a:lnSpc>
                <a:spcPct val="120000"/>
              </a:lnSpc>
              <a:buNone/>
            </a:pPr>
            <a:r>
              <a:rPr lang="en-US" sz="1500" dirty="0">
                <a:solidFill>
                  <a:schemeClr val="tx2"/>
                </a:solidFill>
                <a:latin typeface="+mn-lt" pitchFamily="34" charset="0"/>
                <a:ea typeface="+mn-lt" pitchFamily="34" charset="-122"/>
                <a:cs typeface="+mn-lt" pitchFamily="34" charset="-120"/>
              </a:rPr>
              <a:t>: to spin roughly 50 kilograms of cotton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hours on the mule</a:t>
            </a:r>
            <a:pPr indent="0" marL="0">
              <a:lnSpc>
                <a:spcPct val="120000"/>
              </a:lnSpc>
              <a:buNone/>
            </a:pPr>
            <a:r>
              <a:rPr lang="en-US" sz="1500" dirty="0">
                <a:solidFill>
                  <a:schemeClr val="tx2"/>
                </a:solidFill>
                <a:latin typeface="+mn-lt" pitchFamily="34" charset="0"/>
                <a:ea typeface="+mn-lt" pitchFamily="34" charset="-122"/>
                <a:cs typeface="+mn-lt" pitchFamily="34" charset="-120"/>
              </a:rPr>
              <a:t>: on Crompton's spinning mule, of 1778</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MAN BEHIND THE CONDENSER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James Watt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On steam, 1765-1781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Starts improving a steam engine that already existed</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1769</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Patents the separate condenser, on 5 January</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1774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Moves to Birmingham, goes into partnership with Matthew Boulton</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1781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Goes on refining the engines until this date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Steam is the symbol, not the trigger.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machines that really changed how things were made were spinning machines, and they came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earlier</a:t>
            </a:r>
            <a:pPr indent="0" marL="0">
              <a:lnSpc>
                <a:spcPct val="125000"/>
              </a:lnSpc>
              <a:buNone/>
            </a:pPr>
            <a:r>
              <a:rPr lang="en-US" sz="1750" dirty="0">
                <a:solidFill>
                  <a:srgbClr val="D8D6CF"/>
                </a:solidFill>
                <a:latin typeface="+mn-lt" pitchFamily="34" charset="0"/>
                <a:ea typeface="+mn-lt" pitchFamily="34" charset="-122"/>
                <a:cs typeface="+mn-lt" pitchFamily="34" charset="-120"/>
              </a:rPr>
              <a:t>. Hargreaves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1764</a:t>
            </a:r>
            <a:pPr indent="0" marL="0">
              <a:lnSpc>
                <a:spcPct val="125000"/>
              </a:lnSpc>
              <a:buNone/>
            </a:pPr>
            <a:r>
              <a:rPr lang="en-US" sz="1750" dirty="0">
                <a:solidFill>
                  <a:srgbClr val="D8D6CF"/>
                </a:solidFill>
                <a:latin typeface="+mn-lt" pitchFamily="34" charset="0"/>
                <a:ea typeface="+mn-lt" pitchFamily="34" charset="-122"/>
                <a:cs typeface="+mn-lt" pitchFamily="34" charset="-120"/>
              </a:rPr>
              <a:t>, Arkwright in 1768, while Watt's decisive patent dates from 1769.</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CITIES GROW AT RATES NEVER SEEN BEFORE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353,000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Manchester in 1851</a:t>
            </a:r>
            <a:pPr indent="0" marL="0">
              <a:lnSpc>
                <a:spcPct val="120000"/>
              </a:lnSpc>
              <a:buNone/>
            </a:pPr>
            <a:r>
              <a:rPr lang="en-US" sz="1500" dirty="0">
                <a:solidFill>
                  <a:schemeClr val="tx2"/>
                </a:solidFill>
                <a:latin typeface="+mn-lt" pitchFamily="34" charset="0"/>
                <a:ea typeface="+mn-lt" pitchFamily="34" charset="-122"/>
                <a:cs typeface="+mn-lt" pitchFamily="34" charset="-120"/>
              </a:rPr>
              <a:t>: against 35,000 in 1801, tenfold in fifty years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111,000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Birmingham in 1851</a:t>
            </a:r>
            <a:pPr indent="0" marL="0">
              <a:lnSpc>
                <a:spcPct val="120000"/>
              </a:lnSpc>
              <a:buNone/>
            </a:pPr>
            <a:r>
              <a:rPr lang="en-US" sz="1500" dirty="0">
                <a:solidFill>
                  <a:schemeClr val="tx2"/>
                </a:solidFill>
                <a:latin typeface="+mn-lt" pitchFamily="34" charset="0"/>
                <a:ea typeface="+mn-lt" pitchFamily="34" charset="-122"/>
                <a:cs typeface="+mn-lt" pitchFamily="34" charset="-120"/>
              </a:rPr>
              <a:t>: against 46,000 in 1801</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 in 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towns by 1911</a:t>
            </a:r>
            <a:pPr indent="0" marL="0">
              <a:lnSpc>
                <a:spcPct val="120000"/>
              </a:lnSpc>
              <a:buNone/>
            </a:pPr>
            <a:r>
              <a:rPr lang="en-US" sz="1500" dirty="0">
                <a:solidFill>
                  <a:schemeClr val="tx2"/>
                </a:solidFill>
                <a:latin typeface="+mn-lt" pitchFamily="34" charset="0"/>
                <a:ea typeface="+mn-lt" pitchFamily="34" charset="-122"/>
                <a:cs typeface="+mn-lt" pitchFamily="34" charset="-120"/>
              </a:rPr>
              <a:t>: in England and Wales, against one in three in 1801</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FIRST OR SECOND INDUSTRIAL REVOLUTION?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first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Late 1700s to early 1800s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BUILT 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Coal, steam, iron, textiles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second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From the 1860s onwards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BUILT 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Electricity, the combustion engine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Germany and the United States overtake Britain, which had started first.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recaplica.com/en/history/industrial-revolution/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The National Archives · Science Museum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Industrial Revolution: What Changed and Why — Recap</dc:title>
  <dc:subject>PptxGenJS Presentation</dc:subject>
  <dc:creator>Recaplica</dc:creator>
  <cp:lastModifiedBy>Recaplica</cp:lastModifiedBy>
  <cp:revision>1</cp:revision>
  <dcterms:created xsi:type="dcterms:W3CDTF">2026-09-29T17:01:23Z</dcterms:created>
  <dcterms:modified xsi:type="dcterms:W3CDTF">2026-09-29T17:01:23Z</dcterms:modified>
</cp:coreProperties>
</file>