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French Revolution is the sequence of events that between 1789 and 1799 swept away absolute monarchy in France and rewrote the rules of political life. Today we will look at where it came from, the year 1789 month by month, the fall of the king and the Terror, and what it left behind.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Finding their meeting hall locked by royal order, on 20 June 1789 the deputies moved to the Real Tennis Court and swore not to disband before the kingdom had a Constitution. It is regarded as one of the founding acts of French democracy. The king himself, at that point, was not yet in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Society under the ancien régime was divided by birth, and the division had very practical consequences for who paid and who decided. Out of roughly 26 million French people, 21 million lived from agriculture. The Third Estate was not one homogeneous class, it held destitute peasants and wealthy merchants, lawyers and artisans, held together only by a legal status that said nothing about their income.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17 June the Third Estate deputies, joined by part of the clergy, proclaimed themselves the National Assembly, representatives not of an order but of the nation; on 9 July the Assembly declared itself constituent. On 14 July the Paris crowd stormed the Bastille, the fortress-prison that stood for royal authority in the city. On 4 August society by orders lost its legal foundation, and between 20 and 26 August the Declaration of the Rights of Man and of the Citizen was voted, ratified by the king on 5 October.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Voted between 20 and 26 August 1789, in 17 articles. Article 1 states that men are born and remain free and equal in rights, article 4 defines liberty as being able to do anything that does not harm others, article 6 holds that the law is the expression of the general will.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1791 Constitution set up a constitutional monarchy with Louis XVI still on the throne. On 21 September 1792, at its very first sitting, the National Convention unanimously decreed the abolition of royalty, and from the following day public acts were dated "year one of the French Republic". It is the chronology that surprises almost everyone meeting the Revolution for the first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fleeing on the night of 20-21 June 1791, the king had in effect stopped honouring the constitutional bargain. In 1792 came war against a coalition of European monarchies bent on restoring absolutism, and on 10 August the crowd stormed the Tuileries. On 20 September the French army won at Valmy. Once royalty had been abolished, the Convention tried Louis as an ordinary citizen and had him guillotined on 21 January 1793.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war on the borders and revolts inside the country, the Convention handed government to the Committee of Public Safety and repression to the revolutionary tribunals. Two laws marked its hardening, the Law of Suspects of 17 September 1793 made anyone deemed an enemy of the Republic liable to arrest, and the Law of 22 Prairial (10 June 1794) removed the investigation phase of a trial and the right to counsel. The overall toll is estimated between 30,000 and 50,000 victims. The Terror ended when the Convention turned on the man running it, Robespierre was arrested and guillotined on 27-28 July 1794, along with twenty-one supporters.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French Revolution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1789-1799, from absolute monarchy to Napoleon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629920" y="1559001"/>
            <a:ext cx="2789682"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never to separate [...] until the</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kingdom's Constitution is established</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and grounded on solid foundations</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TENNIS COURT OATH · 20 JUNE 1789</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kingdom split in three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1789, month by month</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fall of the king and the Terror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end and the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ESTATE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clergy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0.5</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About 130,000 people, owning 10% of the land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ESTATE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nobility</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Exempt from the taille and most other taxes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THIRD ESTATE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Everyone else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98</a:t>
            </a:r>
            <a:pPr indent="0" marL="0">
              <a:buNone/>
            </a:pPr>
            <a:r>
              <a:rPr lang="en-US" sz="1600" b="1" dirty="0">
                <a:solidFill>
                  <a:schemeClr val="accent1"/>
                </a:solidFill>
                <a:latin typeface="+mj-lt" pitchFamily="34" charset="0"/>
                <a:ea typeface="+mj-lt" pitchFamily="34" charset="-122"/>
                <a:cs typeface="+mj-lt" pitchFamily="34" charset="-120"/>
              </a:rPr>
              <a:t> %</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Peasants, artisans, merchants and professionals</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YEAR 1789, MAY TO AUGUST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20 June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Tennis Court Oath</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4 August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feudal privileges abolished</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Estates General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5 May, at Versailles</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Storming of the Bastille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 July</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Declaration of Rights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voted on 20-26 August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DECLARATION OF RIGHTS, 17 ARTICLES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Article 1</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Equality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Men are born and remain free and equal in rights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Article 4</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Liberty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Being able to do anything that does not harm others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Article 6</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law</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expression of the general will</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Bastille did not make the Republic.</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took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more than three years</a:t>
            </a:r>
            <a:pPr indent="0" marL="0">
              <a:lnSpc>
                <a:spcPct val="125000"/>
              </a:lnSpc>
              <a:buNone/>
            </a:pPr>
            <a:r>
              <a:rPr lang="en-US" sz="1750" dirty="0">
                <a:solidFill>
                  <a:srgbClr val="D8D6CF"/>
                </a:solidFill>
                <a:latin typeface="+mn-lt" pitchFamily="34" charset="0"/>
                <a:ea typeface="+mn-lt" pitchFamily="34" charset="-122"/>
                <a:cs typeface="+mn-lt" pitchFamily="34" charset="-120"/>
              </a:rPr>
              <a:t>, under the 1791 Constitution the king stayed on the throne, and royalty fell only 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21 September 1792</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KING'S TRAJECTORY</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Louis XVI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years 1789 – 1793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Summons the Estates General to escape the financial crisis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Tries to flee the country, stopped at Varennes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crowd storms the Tuileries, royalty is abolished</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Guillotined on 21 January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TERROR, SEPTEMBER 1793 – JULY 1794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16,594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guillotined</a:t>
            </a:r>
            <a:pPr indent="0" marL="0">
              <a:lnSpc>
                <a:spcPct val="120000"/>
              </a:lnSpc>
              <a:buNone/>
            </a:pPr>
            <a:r>
              <a:rPr lang="en-US" sz="1500" dirty="0">
                <a:solidFill>
                  <a:schemeClr val="tx2"/>
                </a:solidFill>
                <a:latin typeface="+mn-lt" pitchFamily="34" charset="0"/>
                <a:ea typeface="+mn-lt" pitchFamily="34" charset="-122"/>
                <a:cs typeface="+mn-lt" pitchFamily="34" charset="-120"/>
              </a:rPr>
              <a:t>: across France during the Terror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Paris</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 of the repression happened in the provinces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 in prison</a:t>
            </a:r>
            <a:pPr indent="0" marL="0">
              <a:lnSpc>
                <a:spcPct val="120000"/>
              </a:lnSpc>
              <a:buNone/>
            </a:pPr>
            <a:r>
              <a:rPr lang="en-US" sz="1500" dirty="0">
                <a:solidFill>
                  <a:schemeClr val="tx2"/>
                </a:solidFill>
                <a:latin typeface="+mn-lt" pitchFamily="34" charset="0"/>
                <a:ea typeface="+mn-lt" pitchFamily="34" charset="-122"/>
                <a:cs typeface="+mn-lt" pitchFamily="34" charset="-120"/>
              </a:rPr>
              <a:t>: often without trial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recaplica.com/en/history/french-revolution/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Assemblée nationale · Château de Versailles · Élysée · Treccani · American Numismatic Association · World History Encyclopedia · Lumen Learning</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French Revolution Summary: Causes, Phases and Consequences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