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Christmas began as a Christian holiday, but it inherited rituals and symbols from much older pagan celebrations, including Roman Saturnalia and Nordic Yule. Today we will look at where the December 25 date comes from, how the holiday changed over the centuries, who stands behind Santa Claus, and how Christmas is marked in different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Gospel gives a date for the birth of Jesus. The choice of December 25 came centuries later, made by Pope Julius I. The most widely accepted explanation is that the Church chose that date to absorb and overlay a pagan festival already deeply rooted in the Roman calendar, Saturnalia, alongside the cult of the god Mithras celebrated on the same day. It remains a hypothesis, the strongest one in circulation, not a precisely documented fact.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Rome, around the winter solstice, people celebrated Saturnalia, a festival dedicated to the god Saturn that started on December 17 and grew longer over time; sources disagree on by how much, with some describing a week-long extension and others a full month. During Saturnalia the usual social hierarchies were suspended, and the festival already featured feasting, singing, candles, and gift exchanges. Farther north, Germanic and Norse peoples celebrated Yule, tied to the return of light after the solstice, with a log burned slowly for the whole length of the festival, up to twelve days. Its Old Norse name, "jól", is the root of the Swedish and Norwegian "Jul".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the end of the 4th century, many Saturnalia customs, among them gifts, candles, songs and feasts, had already made their way into Christian Christmas celebrations. The most widely accepted explanation is that the Church chose December 25 to overlay a pagan festival already deeply rooted in the Roman calendar, alongside the cult of the god Mithras celebrated on the same day. It remains a hypothesis, the strongest one in circulation, not a precisely documented fact, because no ancient source explains the decision in the terms we use to describe it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Medieval celebrations were described as loud and unruly, closer to a drunken carnival than a hushed family gathering, and a figure known as the "lord of misrule" led the festivities, briefly turning the usual social order upside down. In Puritan America the reaction was drastic, and in Boston, between 1659 and 1681, celebrating Christmas was against the law. It wasn't until the 19th century, with writers like Washington Irving, who painted an idealized Christmas in his 1819 writings, and Charles Dickens, that the holiday was reinvented as a peaceful family occasion. Around the same time, German and other European settlers spread the custom of decorating a tree across America, a practice that in Germany already dated back to the Middle 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Puritan-controlled Boston, celebrating Christmas was outlawed from 1659 to 1681, and anyone caught doing so risked a fine of five shillings. It wasn't until the 19th century, with Washington Irving and Charles Dickens, that Christmas was reinvented as a peaceful family holiday.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figure of Santa Claus traces back to a real historical person, St Nicholas, born around 280 CE in Asia Minor, in what is now Turkey. His name, in the Dutch tradition "Sint Nikolaas", gradually became "Sinter Klaas", the root of the English "Santa Claus". In 1822 Clement Clarke Moore wrote the poem "A Visit from St. Nicholas", the first to depict Santa Claus with reindeer; in 1881 cartoonist Thomas Nast drew the modern image of "Old Saint Nick", with a red coat, white beard, and a sack of toys.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believe Coca-Cola invented the image of Santa Claus in a red suit. That image already existed decades before the company's first Christmas advertising campaigns, and Coca-Cola only spread it worldwide long after it had become the standard depiction. Cartoonist Thomas Nast fixed it in 1881, with a Santa Claus in a red coat, white beard, and sack of toys.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260 million Orthodox Christians celebrate Christmas on January 7, for a calendrical reason rather than a theological one. In 325 CE the Council of Nicaea standardized the Christian calendar on the Julian calendar, whose calculations overestimated the length of the solar year by about 11 minutes. In 1582 Pope Gregory XIII introduced the Gregorian calendar to correct the gap, but the Orthodox Church did not adopt it. By 1923 the gap had reached 13 days, which is why the Julian December 25 falls on the Gregorian January 7. Greece, Cyprus and Romania adopted a revised Julian calendar in 1923 and celebrate on December 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Customs vary widely from country to country. In Russia the ritual Christmas Eve dish is kutya, a wheat and rice porridge with honey and poppy seeds; in Coptic Egypt it is fattah, made with bread, rice and meat; in Ethiopia wat, a stew often made with chicken; in Georgia the Alilo procession, with singing. In Italy the season closes with Epiphany, on January 6, and with the Befana, who comes down the chimney on the night between January 5 and 6 and leaves gifts and sweets in children's stockings. In Japan, Christmas is an almost entirely secular holiday, with fewer than 1% of the population identifying as Christian, and since KFC's 1974 "Kentucky for Christmas" campaign, December 24 has become the busiest day of the year for the chain's restaurants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a corruption of "Epifania", the Italian for Epiphany, from the Greek for "manifestation". In folk tradition the Befana comes down the chimney on the night between January 5 and 6 and leaves gifts and sweets in the stockings of well-behaved children, and coal, in the more recent version of the tradition typically a black sugar candy shaped like coal, for those who misbehaved. Scholars link the figure to magical traditions that predate Christianity, tied to the twelve days following the winter solstice.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Yule was a Germanic and Norse festival tied to the winter solstice, predating the Christianization of northern Europe. Its Old Norse name, "jól", is the root of words such as the Swedish and Norwegian "Jul". If there is time, a second question from the Recap quiz, true or false, Coca-Cola invented the image of Santa Claus in a red suit? (False, cartoonist Thomas Nast fixed that image in 1881.)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History of Christmas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Roman Saturnalia to traditions around the world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503936" y="2843632"/>
            <a:ext cx="370484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Christmas fall 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December 25?</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Before Christianity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December 25</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Banned, then reinvented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Santa Claus and the world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Before Christianity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Saturnalia in Rome, Yule in the north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WINTER FESTIVALS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Saturnalia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AND WHEN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Rome, from December 17</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LEFT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Feasts, candles, gifts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Yule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AND WHEN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north, at the solstice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LEFT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log, and the word "Jul"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Many Christmas customs existed long before Christianity did.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Why December 25</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date that appears in no Gospel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LEADING EXPLANATION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Saturnalia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Roman festival of Saturn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Gifts, candles, feasts, from December 17</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Mithras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Birthday on December 25</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For the Romans, the day of the solstice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Pope Julius 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Chose the date of Christmas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Centuries later, to absorb those festivals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Banned, then reinvented</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medieval chaos to a family holiday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HOLIDAY CHANGED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Lord of misrule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turned the order upside down</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Irving and Dickens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reinvent Christmas</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Middle Ages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carnival-like feast</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1659–1681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banned in Boston</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19th century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family holiday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BAN TO REINVENTION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1659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ban</a:t>
            </a:r>
            <a:pPr indent="0" marL="0">
              <a:lnSpc>
                <a:spcPct val="120000"/>
              </a:lnSpc>
              <a:buNone/>
            </a:pPr>
            <a:r>
              <a:rPr lang="en-US" sz="1500" dirty="0">
                <a:solidFill>
                  <a:schemeClr val="tx2"/>
                </a:solidFill>
                <a:latin typeface="+mn-lt" pitchFamily="34" charset="0"/>
                <a:ea typeface="+mn-lt" pitchFamily="34" charset="-122"/>
                <a:cs typeface="+mn-lt" pitchFamily="34" charset="-120"/>
              </a:rPr>
              <a:t>: Christmas becomes illegal in Boston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shillings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fine for anyone caught celebrating</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1819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Washington Irving</a:t>
            </a:r>
            <a:pPr indent="0" marL="0">
              <a:lnSpc>
                <a:spcPct val="120000"/>
              </a:lnSpc>
              <a:buNone/>
            </a:pPr>
            <a:r>
              <a:rPr lang="en-US" sz="1500" dirty="0">
                <a:solidFill>
                  <a:schemeClr val="tx2"/>
                </a:solidFill>
                <a:latin typeface="+mn-lt" pitchFamily="34" charset="0"/>
                <a:ea typeface="+mn-lt" pitchFamily="34" charset="-122"/>
                <a:cs typeface="+mn-lt" pitchFamily="34" charset="-120"/>
              </a:rPr>
              <a:t>: paints an idealized Christmas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Santa Claus and the world</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St Nicholas to Japanese fried chicken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FIGURE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St Nicholas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later Santa Claus</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280</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around 280 CE, in Asia Minor</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Dutch</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"Sint Nikolaas" becomes "Sinter Klaas"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1822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Moore depicts him with reindeer</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Nast draws the red coat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red Santa Claus is not a Coca-Cola idea.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Thomas Nast</a:t>
            </a:r>
            <a:pPr indent="0" marL="0">
              <a:lnSpc>
                <a:spcPct val="125000"/>
              </a:lnSpc>
              <a:buNone/>
            </a:pPr>
            <a:r>
              <a:rPr lang="en-US" sz="1750" dirty="0">
                <a:solidFill>
                  <a:srgbClr val="D8D6CF"/>
                </a:solidFill>
                <a:latin typeface="+mn-lt" pitchFamily="34" charset="0"/>
                <a:ea typeface="+mn-lt" pitchFamily="34" charset="-122"/>
                <a:cs typeface="+mn-lt" pitchFamily="34" charset="-120"/>
              </a:rPr>
              <a:t>, a cartoonist, drew him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1881</a:t>
            </a:r>
            <a:pPr indent="0" marL="0">
              <a:lnSpc>
                <a:spcPct val="125000"/>
              </a:lnSpc>
              <a:buNone/>
            </a:pPr>
            <a:r>
              <a:rPr lang="en-US" sz="1750" dirty="0">
                <a:solidFill>
                  <a:srgbClr val="D8D6CF"/>
                </a:solidFill>
                <a:latin typeface="+mn-lt" pitchFamily="34" charset="0"/>
                <a:ea typeface="+mn-lt" pitchFamily="34" charset="-122"/>
                <a:cs typeface="+mn-lt" pitchFamily="34" charset="-120"/>
              </a:rPr>
              <a:t> with a red coat, white beard, and sack of toys, decades before the company's holiday campaigns.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HOLIDAY, TWO DATES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Orthodox Christians</a:t>
            </a:r>
            <a:pPr indent="0" marL="0">
              <a:lnSpc>
                <a:spcPct val="120000"/>
              </a:lnSpc>
              <a:buNone/>
            </a:pPr>
            <a:r>
              <a:rPr lang="en-US" sz="1500" dirty="0">
                <a:solidFill>
                  <a:schemeClr val="tx2"/>
                </a:solidFill>
                <a:latin typeface="+mn-lt" pitchFamily="34" charset="0"/>
                <a:ea typeface="+mn-lt" pitchFamily="34" charset="-122"/>
                <a:cs typeface="+mn-lt" pitchFamily="34" charset="-120"/>
              </a:rPr>
              <a:t>: celebrate Christmas on January 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minutes a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error of the Julian calendar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 of drift</a:t>
            </a:r>
            <a:pPr indent="0" marL="0">
              <a:lnSpc>
                <a:spcPct val="120000"/>
              </a:lnSpc>
              <a:buNone/>
            </a:pPr>
            <a:r>
              <a:rPr lang="en-US" sz="1500" dirty="0">
                <a:solidFill>
                  <a:schemeClr val="tx2"/>
                </a:solidFill>
                <a:latin typeface="+mn-lt" pitchFamily="34" charset="0"/>
                <a:ea typeface="+mn-lt" pitchFamily="34" charset="-122"/>
                <a:cs typeface="+mn-lt" pitchFamily="34" charset="-120"/>
              </a:rPr>
              <a:t>: reached by 1923 between the two calendars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ORTHODOX RUSSIA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Kutya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a:t>
            </a:r>
            <a:pPr indent="0" marL="0">
              <a:buNone/>
            </a:pPr>
            <a:r>
              <a:rPr lang="en-US" sz="1600" b="1" dirty="0">
                <a:solidFill>
                  <a:schemeClr val="bg1"/>
                </a:solidFill>
                <a:latin typeface="+mj-lt" pitchFamily="34" charset="0"/>
                <a:ea typeface="+mj-lt" pitchFamily="34" charset="-122"/>
                <a:cs typeface="+mj-lt" pitchFamily="34" charset="-120"/>
              </a:rPr>
              <a:t> January</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Wheat and rice, with honey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ITALY</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Befana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a:t>
            </a:r>
            <a:pPr indent="0" marL="0">
              <a:buNone/>
            </a:pPr>
            <a:r>
              <a:rPr lang="en-US" sz="1600" b="1" dirty="0">
                <a:solidFill>
                  <a:schemeClr val="bg1"/>
                </a:solidFill>
                <a:latin typeface="+mj-lt" pitchFamily="34" charset="0"/>
                <a:ea typeface="+mj-lt" pitchFamily="34" charset="-122"/>
                <a:cs typeface="+mj-lt" pitchFamily="34" charset="-120"/>
              </a:rPr>
              <a:t> January</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Gifts in stockings at Epiphany</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JAPAN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KFC</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24</a:t>
            </a:r>
            <a:pPr indent="0" marL="0">
              <a:buNone/>
            </a:pPr>
            <a:r>
              <a:rPr lang="en-US" sz="1600" b="1" dirty="0">
                <a:solidFill>
                  <a:schemeClr val="accent1"/>
                </a:solidFill>
                <a:latin typeface="+mj-lt" pitchFamily="34" charset="0"/>
                <a:ea typeface="+mj-lt" pitchFamily="34" charset="-122"/>
                <a:cs typeface="+mj-lt" pitchFamily="34" charset="-120"/>
              </a:rPr>
              <a:t> December</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Fried chicken, since 1974</a:t>
            </a:r>
            <a:endParaRPr lang="en-US" sz="13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705104" y="2843632"/>
            <a:ext cx="202509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does the word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"Befana" come from?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Nordic festival gave its name to the Swedish "Jul"?</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Saturnalia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Yule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Juvenalia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recaplica.com/en/history/christmas-history-and-traditions-around-the-world/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History.com · National Geographic · Treccani · KFC Global · Encyclopedia Britannica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Christmas: Origins and Traditions Around the World — Recap</dc:title>
  <dc:subject>PptxGenJS Presentation</dc:subject>
  <dc:creator>Recaplica</dc:creator>
  <cp:lastModifiedBy>Recaplica</cp:lastModifiedBy>
  <cp:revision>1</cp:revision>
  <dcterms:created xsi:type="dcterms:W3CDTF">2026-09-29T17:01:22Z</dcterms:created>
  <dcterms:modified xsi:type="dcterms:W3CDTF">2026-09-29T17:01:22Z</dcterms:modified>
</cp:coreProperties>
</file>