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space economy covers every economic activity tied to space: launches, satellites, telecommunications, Earth observation, lunar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state can appropriate a celestial body, that's what the 1967 UN treaty bans. But in practice, orbits, satellites and lunar sites are already the object of a real contest.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OECD figure ($600 billion, 2025) is a snapshot of today's market; the McKinsey-WEF projection ($1.8 trillion, 2035) is a future scenario built on different assumptions: keep the two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OECD data: private operators launched 23% of satellites in 2010, 88% in 2025. OECD public budgets still grew, though, from $40.5 to $46.4 billion between 2022 and 2025 — governments are still funding the sector, just not driving its growth anymore.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stays vague on resource extraction: that gap is where the Artemis Accords and differing national laws on the Moon and asteroids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 launched its first private orbital rocket, Vikram-1, on July 18, 2026, becoming the third country with private orbital launch capability after the United States and China. In Europe, Amazon booked six more launches with Arianespace in September 2026, bringing its total to 24, to compete with Starlink.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1967 treaty lays the legal groundwork; in 2020 the US-led Artemis Accords launch; in 2021 Russia and China respond with the ILRS; as of September 2026 the Accords count over 70 countries, versus 17 for the ILRS as of April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low orbit around 550 km altitude, hazardous debris is now roughly the same order of magnitude as active satellites. About 90% of rocket bodies comply with the 25-year re-entry standard, 80% with the newer, tighter 5-year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appropriating a celestial body, whether by declaration, use, occupation, or any other means (Article II). Follow-up: which coalition has more signatory countries, as of September 2026, the Artemis Accords or the ILRS?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with links, are at the bottom of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space economy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Who's winning the orbital race, in billions and coalitions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156855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owns space?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space economy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public to private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coalitions racing for the Moon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orbit is already crowded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the space economy is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Public budgets and private capital, side by side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MARKET WORTH HUNDREDS OF BILLIONS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 global market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OECD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 projection for 2035</a:t>
            </a:r>
            <a:pPr indent="0" marL="0">
              <a:lnSpc>
                <a:spcPct val="120000"/>
              </a:lnSpc>
              <a:buNone/>
            </a:pPr>
            <a:r>
              <a:rPr lang="en-US" sz="1500" dirty="0">
                <a:solidFill>
                  <a:schemeClr val="tx2"/>
                </a:solidFill>
                <a:latin typeface="+mn-lt" pitchFamily="34" charset="0"/>
                <a:ea typeface="+mn-lt" pitchFamily="34" charset="-122"/>
                <a:cs typeface="+mn-lt" pitchFamily="34" charset="-120"/>
              </a:rPr>
              <a:t>: McKinsey and WEF estimate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 OECD public budgets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$40.5 billion in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From public to private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Launches change hands in 15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LAUNCHES THE SATELLITES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2010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PRIVATE SHARE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of launches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PUBLIC SHARE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77% of launches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2025</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PRIVATE SHARE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88% of launches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PUBLIC SHARE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12% of launches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Private industry flipped the balance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Space isn't a no-man's-land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state can own a celestial body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1967 UN treaty rules it 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Two coalitions on the Moon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Artemis and ILRS run on separate tracks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LEADING THE LUNAR RACE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Artemis Accords</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Led by NASA and the United States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70 signatory countries, as of September 2026</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Led by Russia and China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17 participating countries and organizations, as of April 2025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New entrants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India and Europe move up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Skyroot in India, Ariane and Isar Aerospace in Europe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MILESTONES OF A YOUNG LEGAL FRAMEWORK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China and Russia answer in 2021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 declared a shared heritage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NASA launches the Artemis Accords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70 signatory countries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Why orbit is already crowded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Debris, re-entries and traffic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SKY IS MORE CROWDED THAN IT LOOKS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objects tracked in orbit,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11,000 of them active satellites, according to ESA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pieces of debris above 1 cm</a:t>
            </a:r>
            <a:pPr indent="0" marL="0">
              <a:lnSpc>
                <a:spcPct val="120000"/>
              </a:lnSpc>
              <a:buNone/>
            </a:pPr>
            <a:r>
              <a:rPr lang="en-US" sz="1500" dirty="0">
                <a:solidFill>
                  <a:schemeClr val="tx2"/>
                </a:solidFill>
                <a:latin typeface="+mn-lt" pitchFamily="34" charset="0"/>
                <a:ea typeface="+mn-lt" pitchFamily="34" charset="-122"/>
                <a:cs typeface="+mn-lt" pitchFamily="34" charset="-120"/>
              </a:rPr>
              <a:t>: ESA estimate, 2025 report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atmospheric re-entries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ESA data, 2025 report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1967 treaty ban any state from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Appropriating a celestial body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Launching private satellites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Signing agreements with other countries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page </a:t>
            </a:r>
            <a:pPr indent="0" marL="0">
              <a:buNone/>
            </a:pPr>
            <a:r>
              <a:rPr lang="en-US" sz="1700" b="1" dirty="0">
                <a:solidFill>
                  <a:schemeClr val="bg1"/>
                </a:solidFill>
                <a:latin typeface="+mn-lt" pitchFamily="34" charset="0"/>
                <a:ea typeface="+mn-lt" pitchFamily="34" charset="-122"/>
                <a:cs typeface="+mn-lt" pitchFamily="34" charset="-120"/>
              </a:rPr>
              <a:t>recaplica.com/en/economics/space-economy/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WEF-McKinsey · NASA · ESA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Space Economy? Value, Growth and Who Runs It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