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interest rate is the price of money, what it costs to borrow it or what you earn for lending it. Benchmark rates are set by central banks, the ECB in the euro area, and they ripple out to mortgages, loans and savings accounts. Today we will look at what a rate is, who sets it, how it steers the economy and what it changes in everyday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what borrowing money costs, or what lending it earns, expressed as a yearly percentage. At 5%, borrow 1,000 and you owe 1,050 a year later. It is not a tax, and stocks guarantee no return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take out a loan, the price you pay to use someone else's money is the interest rate; when you are the one lending, to a bank via a deposit or to a state via a bond, the rate is what you collect. It is expressed as a yearly percentage.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euro area, benchmark rates are set by the European Central Bank, and there are three. The deposit facility rate, what banks earn parking money overnight at the ECB, is the main benchmark in mid-2026. The main refinancing rate is the one at which banks borrow for a week; the marginal lending rate covers overnight borrowing and is the highest of the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None of us deposits money at the ECB, but a transmission chain starts there and runs straight to your bank account. Official rates steer Euribor, the rate banks charge each other; Euribor moves variable mortgages; and the overall level of rates shapes personal loans, savings accounts and government bonds.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example from the Recap. You pay 500 a month on a variable mortgage and the ECB hikes by half a point. Within months Euribor adjusts, and your monthly payment can rise noticeably. Nobody touched your contract, the price of money moved upstream.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Pricier money means heavier mortgages and loans, households postpone purchases, firms delay investments, demand cools and prices slow down. Cheaper money does the exact opposite, and is used to revive a stalled economy or climb out of a recession. The lever works with a lag of months, a hike decided today cools next year's prices.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believe mortgage rates are decided by their own bank. The bank applies a margin, but the base comes from central bank benchmarks and the market rates that follow them, like Euribor for variable mortgages. When the central bank moves, sooner or later the payment moves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Fixed keeps the payment identical for the whole term and holds no surprises; variable usually starts lower but tracks the index, up and down, and if rates rise the payment rises. Fixed suits those who want certainty, variable those who tolerate swings. There is no universally right answer, only the right one for a given situation, and it deserves a professional's advice. This is education, not financial advice.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Rates change the yields of savings accounts and government bonds, the cost of business loans, hence jobs and prices, even the currency's exchange rate. Monetary policy touches everyone, including those who never notice.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Compound interest is perhaps the most powerful of these ideas. If earned interest stays invested, next year it earns interest of its own. It works for you when you save and reinvest, and against you when a debt compounds unpaid.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Pricier money means fewer loans, less spending and cooler demand, the classic lever against inflation. The other two options describe the effects of a cut, not a hike. If there is time, a second question from the Recap quiz, on a variable-rate mortgage what happens if market rates rise? (The payment goes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6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Interest rates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price of money, and who moves 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5550459" y="2474824"/>
            <a:ext cx="1271829"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money cost?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price of money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decides the rates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lever on the economy</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 everyday life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price of money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yearly percentage, read from both sides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PRICE OF MONEY, IN ONE EXAMPLE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yearly rate</a:t>
            </a:r>
            <a:pPr indent="0" marL="0">
              <a:lnSpc>
                <a:spcPct val="120000"/>
              </a:lnSpc>
              <a:buNone/>
            </a:pPr>
            <a:r>
              <a:rPr lang="en-US" sz="1500" dirty="0">
                <a:solidFill>
                  <a:schemeClr val="tx2"/>
                </a:solidFill>
                <a:latin typeface="+mn-lt" pitchFamily="34" charset="0"/>
                <a:ea typeface="+mn-lt" pitchFamily="34" charset="-122"/>
                <a:cs typeface="+mn-lt" pitchFamily="34" charset="-120"/>
              </a:rPr>
              <a:t>: what using someone else's money costs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borrowed</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starting sum</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1,050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owed a year later</a:t>
            </a:r>
            <a:pPr indent="0" marL="0">
              <a:lnSpc>
                <a:spcPct val="120000"/>
              </a:lnSpc>
              <a:buNone/>
            </a:pPr>
            <a:r>
              <a:rPr lang="en-US" sz="1500" dirty="0">
                <a:solidFill>
                  <a:schemeClr val="tx2"/>
                </a:solidFill>
                <a:latin typeface="+mn-lt" pitchFamily="34" charset="0"/>
                <a:ea typeface="+mn-lt" pitchFamily="34" charset="-122"/>
                <a:cs typeface="+mn-lt" pitchFamily="34" charset="-120"/>
              </a:rPr>
              <a:t>: at a 5% rate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Who decides the rates</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official rates, and a chain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MAIN BENCHMARK</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Deposit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2.25%</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in force since June 2026</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REFINANCING</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Main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2.40%</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mid-2026, one-week bank borrowing</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REFINANCING</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Marginal</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2.65%</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mid-2026, overnight borrowing</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ECB TO YOUR MONTHLY PAYMENT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Not just mortgages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loans, savings, bonds</a:t>
            </a:r>
            <a:endParaRPr lang="en-US" sz="1600" dirty="0"/>
          </a:p>
        </p:txBody>
      </p:sp>
      <p:sp>
        <p:nvSpPr>
          <p:cNvPr id="5" name="Shape 3"/>
          <p:cNvSpPr/>
          <p:nvPr/>
        </p:nvSpPr>
        <p:spPr>
          <a:xfrm>
            <a:off x="83576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ECB</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official rates</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Euribor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banks lending to banks</a:t>
            </a:r>
            <a:endParaRPr lang="en-US" sz="1400" dirty="0"/>
          </a:p>
        </p:txBody>
      </p:sp>
      <p:sp>
        <p:nvSpPr>
          <p:cNvPr id="9" name="Shape 7"/>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Your payment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mortgages and loans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1876349" y="2106016"/>
            <a:ext cx="179933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raised your mortgage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payment?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The lever on the economy</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Rates and inflation, with a lag of months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WHY THE ECB MOVES RATES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Rates up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MONEY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Costs more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DEMAND AND PRICES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Cool down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Rates down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MONEY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Costs less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SPENDING AND INVESTMENT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Pick up</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goal is keeping inflation near 2%.</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Your bank does not set your mortgage rate.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applies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margin</a:t>
            </a:r>
            <a:pPr indent="0" marL="0">
              <a:lnSpc>
                <a:spcPct val="125000"/>
              </a:lnSpc>
              <a:buNone/>
            </a:pPr>
            <a:r>
              <a:rPr lang="en-US" sz="1750" dirty="0">
                <a:solidFill>
                  <a:srgbClr val="D8D6CF"/>
                </a:solidFill>
                <a:latin typeface="+mn-lt" pitchFamily="34" charset="0"/>
                <a:ea typeface="+mn-lt" pitchFamily="34" charset="-122"/>
                <a:cs typeface="+mn-lt" pitchFamily="34" charset="-120"/>
              </a:rPr>
              <a:t>, but the base comes from central bank benchmarks and the market rates that follow them, like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Euribor</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variable mortgages.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In everyday life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Mortgages, savings and time at work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MORTGAGE, TWO ROADS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Fixed rate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PAYMENT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Identical for the whole term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STARTING COST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Usually higher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Variable rate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PAYMENT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Tracks the index, up and down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STARTING COST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Usually lower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Neither is right in the abstract, it depends on the situation.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RATES REACH PEOPLE WITHOUT A MORTGAGE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Savers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Deposits and government bonds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Yields tied to the level of rates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Firms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Loans more or less costly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Jobs and prices follow from there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euro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exchange rate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currency feels rates too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QUIET FORCE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Interest earns interest of its own.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If earned interest stays invested, next year it earns interest too. At first the difference is invisible, over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twenty years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gap becomes enormous.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a central bank raise rates?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To boost consumer spending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To rein in inflation that is running too high</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To lower mortgage payments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6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recaplica.com/en/economics/interest-rates/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ECB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Interest rates: what they are and how they move the economy — Recap</dc:title>
  <dc:subject>PptxGenJS Presentation</dc:subject>
  <dc:creator>Recaplica</dc:creator>
  <cp:lastModifiedBy>Recaplica</cp:lastModifiedBy>
  <cp:revision>1</cp:revision>
  <dcterms:created xsi:type="dcterms:W3CDTF">2026-09-29T17:01:21Z</dcterms:created>
  <dcterms:modified xsi:type="dcterms:W3CDTF">2026-09-29T17:01:21Z</dcterms:modified>
</cp:coreProperties>
</file>