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bond is a loan. Whoever buys one gives money to a government, a bank or a company, which promises to repay the face value on a set date and, often, to pay interest along the way, called the coupon.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lender. Someone who buys a bond lends money and is entitled to get the face value back at maturity. The owners are the shareholders. The right to repayment can be delayed or placed behind other creditors, but not cancelled.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example comes from the SEC, the US securities regulator. A year after purchase, market rates move by one point. The fixed coupon can't adjust, so the price moves instead. If rates rise, the old bond attracts fewer buyers and falls; if they drop, it rises. Yield to maturity is not the coupon: it combines the coupons with the difference between the price paid and the repayment. Anyone who buys above face value, as at 1,082 dollars, earns less than the coupon.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state commits to paying coupons and repaying at maturity, not to guaranteeing the market price. For fixed-rate bonds, interest rate risk grows the further away the maturity is. The main risks are four: interest rate, credit, liquidity and currency. On top of those comes inflation, which can eat into the value of the coupons. Credit ratings from specialized agencies measure how reliable an issuer 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Italian government bonds. BOTs last 3, 6 or 12 months and pay no coupons. The BTP Short Term, maturing in 18 to 30 months, took the place of CTZs from the auction of 25 March 2021. BTPs run from 18 months to 50 years, with a fixed coupon paid in two six-monthly installments. There are also CCTeu, with a coupon tied to Euribor, and BTP Italia and BTP€i, linked to Italian and euro area inflation.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primary market is the issue itself: for Italian government bonds usually an auction, which individuals join through an intermediary with at least 1,000 euros. After that, bonds change hands on the secondary market, such as Borsa Italiana's MOT. Someone who buys a BTP on the MOT two years after issue is therefore on the secondary market.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Whether a bond suits someone depends on their situation: goals, time horizon, how much loss they can tolerate. For a personal decision, it makes sense to talk to a licensed financial advisor.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the gap. BOTs pay no coupons: the whole return is the difference between the price paid and the repayment. A second question for the class, if market interest rates rise, does the price of a fixed-rate bond already in circulation go up or down? Down, because similar new bonds pay higher coupons.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Bonds are usually less risky than stocks, but they are not free of risk. Every figure in these slides comes from the sources listed.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ECONOMICS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Bonds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loan, the coupon, the price and the risks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LET'S START HERE</a:t>
            </a:r>
            <a:endParaRPr lang="en-US" sz="1300" dirty="0"/>
          </a:p>
        </p:txBody>
      </p:sp>
      <p:sp>
        <p:nvSpPr>
          <p:cNvPr id="3" name="Shape 1"/>
          <p:cNvSpPr/>
          <p:nvPr/>
        </p:nvSpPr>
        <p:spPr>
          <a:xfrm>
            <a:off x="4460240" y="2106016"/>
            <a:ext cx="149590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Does buying a bond make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you an owner or a lender?</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FOUR STOPS</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loan</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Coupon and price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risks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BOT, BTP and markets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RATES UP, PRICE DOWN</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dollars, starting price</a:t>
            </a:r>
            <a:pPr indent="0" marL="0">
              <a:lnSpc>
                <a:spcPct val="120000"/>
              </a:lnSpc>
              <a:buNone/>
            </a:pPr>
            <a:r>
              <a:rPr lang="en-US" sz="1500" dirty="0">
                <a:solidFill>
                  <a:schemeClr val="tx2"/>
                </a:solidFill>
                <a:latin typeface="+mn-lt" pitchFamily="34" charset="0"/>
                <a:ea typeface="+mn-lt" pitchFamily="34" charset="-122"/>
                <a:cs typeface="+mn-lt" pitchFamily="34" charset="-120"/>
              </a:rPr>
              <a:t>: 3% coupon, 10-year maturity</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925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dollars, rates up to 4%</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yield to maturity rises to 4%</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1,082</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dollars, rates down to 2%</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yield to maturity falls to 2%</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TWIST</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Less risky than stocks doesn't mean risk-free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Even a government bond, sold </a:t>
            </a:r>
            <a:pPr indent="0" marL="0">
              <a:lnSpc>
                <a:spcPct val="125000"/>
              </a:lnSpc>
              <a:buNone/>
            </a:pPr>
            <a:r>
              <a:rPr lang="en-US" sz="1750" b="1" dirty="0">
                <a:solidFill>
                  <a:schemeClr val="bg1"/>
                </a:solidFill>
                <a:latin typeface="+mn-lt" pitchFamily="34" charset="0"/>
                <a:ea typeface="+mn-lt" pitchFamily="34" charset="-122"/>
                <a:cs typeface="+mn-lt" pitchFamily="34" charset="-120"/>
              </a:rPr>
              <a:t>before maturity</a:t>
            </a:r>
            <a:pPr indent="0" marL="0">
              <a:lnSpc>
                <a:spcPct val="125000"/>
              </a:lnSpc>
              <a:buNone/>
            </a:pPr>
            <a:r>
              <a:rPr lang="en-US" sz="1750" dirty="0">
                <a:solidFill>
                  <a:srgbClr val="D8D6CF"/>
                </a:solidFill>
                <a:latin typeface="+mn-lt" pitchFamily="34" charset="0"/>
                <a:ea typeface="+mn-lt" pitchFamily="34" charset="-122"/>
                <a:cs typeface="+mn-lt" pitchFamily="34" charset="-120"/>
              </a:rPr>
              <a:t>, can be worth less than you paid. And if the issuer gets into trouble, repayment may come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only in part</a:t>
            </a:r>
            <a:pPr indent="0" marL="0">
              <a:lnSpc>
                <a:spcPct val="125000"/>
              </a:lnSpc>
              <a:buNone/>
            </a:pPr>
            <a:r>
              <a:rPr lang="en-US" sz="1750" dirty="0">
                <a:solidFill>
                  <a:srgbClr val="D8D6CF"/>
                </a:solidFill>
                <a:latin typeface="+mn-lt" pitchFamily="34" charset="0"/>
                <a:ea typeface="+mn-lt" pitchFamily="34" charset="-122"/>
                <a:cs typeface="+mn-lt" pitchFamily="34" charset="-120"/>
              </a:rPr>
              <a:t>, as with the bonds linked to Parmalat.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SHORT TERM</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BOT</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3-12</a:t>
            </a:r>
            <a:pPr indent="0" marL="0">
              <a:buNone/>
            </a:pPr>
            <a:r>
              <a:rPr lang="en-US" sz="1600" b="1" dirty="0">
                <a:solidFill>
                  <a:schemeClr val="bg1"/>
                </a:solidFill>
                <a:latin typeface="+mj-lt" pitchFamily="34" charset="0"/>
                <a:ea typeface="+mj-lt" pitchFamily="34" charset="-122"/>
                <a:cs typeface="+mj-lt" pitchFamily="34" charset="-120"/>
              </a:rPr>
              <a:t> months</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No coupon, gain from the discount</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SINCE 2021</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Short Term</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500" b="1" dirty="0">
                <a:solidFill>
                  <a:schemeClr val="bg1"/>
                </a:solidFill>
                <a:latin typeface="+mj-lt" pitchFamily="34" charset="0"/>
                <a:ea typeface="+mj-lt" pitchFamily="34" charset="-122"/>
                <a:cs typeface="+mj-lt" pitchFamily="34" charset="-120"/>
              </a:rPr>
              <a:t>18-30</a:t>
            </a:r>
            <a:pPr indent="0" marL="0">
              <a:buNone/>
            </a:pPr>
            <a:r>
              <a:rPr lang="en-US" sz="1600" b="1" dirty="0">
                <a:solidFill>
                  <a:schemeClr val="bg1"/>
                </a:solidFill>
                <a:latin typeface="+mj-lt" pitchFamily="34" charset="0"/>
                <a:ea typeface="+mj-lt" pitchFamily="34" charset="-122"/>
                <a:cs typeface="+mj-lt" pitchFamily="34" charset="-120"/>
              </a:rPr>
              <a:t> months</a:t>
            </a:r>
            <a:endParaRPr lang="en-US" sz="45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Took the place of CTZs</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MEDIUM AND LONG TERM</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BTP</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350" b="1" dirty="0">
                <a:solidFill>
                  <a:schemeClr val="accent1"/>
                </a:solidFill>
                <a:latin typeface="+mj-lt" pitchFamily="34" charset="0"/>
                <a:ea typeface="+mj-lt" pitchFamily="34" charset="-122"/>
                <a:cs typeface="+mj-lt" pitchFamily="34" charset="-120"/>
              </a:rPr>
              <a:t>up to 50</a:t>
            </a:r>
            <a:pPr indent="0" marL="0">
              <a:buNone/>
            </a:pPr>
            <a:r>
              <a:rPr lang="en-US" sz="1600" b="1" dirty="0">
                <a:solidFill>
                  <a:schemeClr val="accent1"/>
                </a:solidFill>
                <a:latin typeface="+mj-lt" pitchFamily="34" charset="0"/>
                <a:ea typeface="+mj-lt" pitchFamily="34" charset="-122"/>
                <a:cs typeface="+mj-lt" pitchFamily="34" charset="-120"/>
              </a:rPr>
              <a:t> years</a:t>
            </a:r>
            <a:endParaRPr lang="en-US" sz="33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Fixed coupon paid every six months</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LIFE OF A BOND</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2344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Minimum</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1,000 euros at auction</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Auction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primary market</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Exchange, such as the MOT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secondary market</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Maturity</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face value repaid</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UNDERSTANDING IS NOT CHOOSING</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Decisions about your own savings are worth taking to a licensed advisor</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This Recap explains how bonds work, </a:t>
            </a:r>
            <a:pPr indent="0" marL="0">
              <a:lnSpc>
                <a:spcPct val="125000"/>
              </a:lnSpc>
              <a:buNone/>
            </a:pPr>
            <a:r>
              <a:rPr lang="en-US" sz="1750" b="1" dirty="0">
                <a:solidFill>
                  <a:schemeClr val="bg1"/>
                </a:solidFill>
                <a:latin typeface="+mn-lt" pitchFamily="34" charset="0"/>
                <a:ea typeface="+mn-lt" pitchFamily="34" charset="-122"/>
                <a:cs typeface="+mn-lt" pitchFamily="34" charset="-120"/>
              </a:rPr>
              <a:t>it doesn't say which ones to buy</a:t>
            </a:r>
            <a:pPr indent="0" marL="0">
              <a:lnSpc>
                <a:spcPct val="125000"/>
              </a:lnSpc>
              <a:buNone/>
            </a:pPr>
            <a:r>
              <a:rPr lang="en-US" sz="1750" dirty="0">
                <a:solidFill>
                  <a:srgbClr val="D8D6CF"/>
                </a:solidFill>
                <a:latin typeface="+mn-lt" pitchFamily="34" charset="0"/>
                <a:ea typeface="+mn-lt" pitchFamily="34" charset="-122"/>
                <a:cs typeface="+mn-lt" pitchFamily="34" charset="-120"/>
              </a:rPr>
              <a:t>. To learn more about individual products, there is investor education material from the Bank of Italy, Consob, the SEC and FINRA.</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YOUR TURN</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A BOT bought for 97 euros, repaid at 100. Where does the gain come from?</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From a coupon paid every six months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From an inflation-linked bonus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From the 3-euro gap between price paid and repayment</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flashcards and concept map in the Recap </a:t>
            </a:r>
            <a:pPr indent="0" marL="0">
              <a:buNone/>
            </a:pPr>
            <a:r>
              <a:rPr lang="en-US" sz="1700" b="1" dirty="0">
                <a:solidFill>
                  <a:schemeClr val="bg1"/>
                </a:solidFill>
                <a:latin typeface="+mn-lt" pitchFamily="34" charset="0"/>
                <a:ea typeface="+mn-lt" pitchFamily="34" charset="-122"/>
                <a:cs typeface="+mn-lt" pitchFamily="34" charset="-120"/>
              </a:rPr>
              <a:t>recaplica.com/en/economics/bonds/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Bank of Italy · Consob · MEF · Borsa Italiana · SEC · FINRA · Bank of England</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Bonds: what they are, how they pay and why their price changes — Recap</dc:title>
  <dc:subject>PptxGenJS Presentation</dc:subject>
  <dc:creator>Recaplica</dc:creator>
  <cp:lastModifiedBy>Recaplica</cp:lastModifiedBy>
  <cp:revision>1</cp:revision>
  <dcterms:created xsi:type="dcterms:W3CDTF">2026-09-29T17:01:19Z</dcterms:created>
  <dcterms:modified xsi:type="dcterms:W3CDTF">2026-09-29T17:01:19Z</dcterms:modified>
</cp:coreProperties>
</file>