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1948 the United Nations adopted a list of rights meant to apply to every human being, in every country.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1948 the answer came from the United Nations: an international committee wrote a list of 30 rights meant for every human being, not just the citizens of one 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stops: the historical context, the adoption in Paris in 1948, the line between declaration and treaty, and the legal legacy of the decades that followed.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Commission met for the first time in 1947 and finished the whole text in under two years, a short span given the diversity of its 18 members.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committee also included Peng Chung Chang as vice-chairman and John Humphrey, who prepared the initial blueprint the others built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General Assembly adopted the text through resolution 217 A, meeting in Paris on 10 December 1948.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preamble has seven clauses, the body 30 articles; in 1966 two International Covenants, in force since 1976, turned much of that language into legal obligations for the states that ratified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Declaration is not signed or ratified by any state: it is a shared reference, not an obligation. The 1966 Covenants take up many of its rights and make them binding on the states that ratify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similar name causes confusion, but these are different texts, by different authors, more than a century and a half apart.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United Nations describes it as the most translated document in the world, and says it has inspired more than 80 human rights treaties and declarations, plus numerous regional conventions, domestic laws and constitutional provisions.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30, preceded by a preamble. Second question: which article opens the text with the idea that every human being is born free and equal in dignity? (Answer: Article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entire structure and the most common myths about the Declaration.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Universal Declaration of Human Rights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text born out of the wreckage of the Second World War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2161896" y="2843632"/>
            <a:ext cx="334553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which rights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apply to everyone?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PATH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it followed the war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day it was adopted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Rights and limits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changed since then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Why it followed the war</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postwar years to a shared pledge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NUMBERS BEHIND THE DRAFTING</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1947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of the first meeting</a:t>
            </a:r>
            <a:pPr indent="0" marL="0">
              <a:lnSpc>
                <a:spcPct val="120000"/>
              </a:lnSpc>
              <a:buNone/>
            </a:pPr>
            <a:r>
              <a:rPr lang="en-US" sz="1500" dirty="0">
                <a:solidFill>
                  <a:schemeClr val="tx2"/>
                </a:solidFill>
                <a:latin typeface="+mn-lt" pitchFamily="34" charset="0"/>
                <a:ea typeface="+mn-lt" pitchFamily="34" charset="-122"/>
                <a:cs typeface="+mn-lt" pitchFamily="34" charset="-120"/>
              </a:rPr>
              <a:t>: of the UN Commission on Human Rights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members of the Commission</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different political, cultural and religious backgrounds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fewer than</a:t>
            </a:r>
            <a:pPr indent="0" marL="0">
              <a:lnSpc>
                <a:spcPct val="120000"/>
              </a:lnSpc>
              <a:buNone/>
            </a:pPr>
            <a:r>
              <a:rPr lang="en-US" sz="1500" dirty="0">
                <a:solidFill>
                  <a:schemeClr val="tx2"/>
                </a:solidFill>
                <a:latin typeface="+mn-lt" pitchFamily="34" charset="0"/>
                <a:ea typeface="+mn-lt" pitchFamily="34" charset="-122"/>
                <a:cs typeface="+mn-lt" pitchFamily="34" charset="-120"/>
              </a:rPr>
              <a:t>: to draft the entire text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LED THE DRAFTING</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Eleanor Roosevelt</a:t>
            </a:r>
            <a:endParaRPr lang="en-US" sz="19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Chair of the drafting committee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Recognized as the driving force behind the Declaration's adoption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René Cassin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Author of the first draft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French jurist who wrote the document's opening text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Charles Malik</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Committee rapporteur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Lebanese diplomat who oversaw the final wording</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The day it was adopted</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vote, zero objections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FIRST MEETING TO THE VOTE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1947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Commission on Human Rights begins its work</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1948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text is finished after under two years of work</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 December 1948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Adopted in Paris, no votes against, eight abstentions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PREAMBLE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Clauses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a:t>
            </a:r>
            <a:pPr indent="0" marL="0">
              <a:buNone/>
            </a:pPr>
            <a:r>
              <a:rPr lang="en-US" sz="1600" b="1" dirty="0">
                <a:solidFill>
                  <a:schemeClr val="bg1"/>
                </a:solidFill>
                <a:latin typeface="+mj-lt" pitchFamily="34" charset="0"/>
                <a:ea typeface="+mj-lt" pitchFamily="34" charset="-122"/>
                <a:cs typeface="+mj-lt" pitchFamily="34" charset="-120"/>
              </a:rPr>
              <a:t> premises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Explain why the Declaration is needed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BODY</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Articles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30</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List the rights, one by one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FOLLOW-UP</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Covenants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a:t>
            </a:r>
            <a:pPr indent="0" marL="0">
              <a:buNone/>
            </a:pPr>
            <a:r>
              <a:rPr lang="en-US" sz="1600" b="1" dirty="0">
                <a:solidFill>
                  <a:schemeClr val="accent1"/>
                </a:solidFill>
                <a:latin typeface="+mj-lt" pitchFamily="34" charset="0"/>
                <a:ea typeface="+mj-lt" pitchFamily="34" charset="-122"/>
                <a:cs typeface="+mj-lt" pitchFamily="34" charset="-120"/>
              </a:rPr>
              <a:t> from 1966</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Made many of the principles enforceable</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Rights and limits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line between pledge and duty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DECLARATION OR TREATY?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Declaration (1948)</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Political and moral pledge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EFFECT ON STATES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direct obligation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1750" b="1" dirty="0">
                <a:solidFill>
                  <a:schemeClr val="accent1"/>
                </a:solidFill>
                <a:latin typeface="+mj-lt" pitchFamily="34" charset="0"/>
                <a:ea typeface="+mj-lt" pitchFamily="34" charset="-122"/>
                <a:cs typeface="+mj-lt" pitchFamily="34" charset="-120"/>
              </a:rPr>
              <a:t>International Covenants (1966)</a:t>
            </a:r>
            <a:endParaRPr lang="en-US" sz="175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Legal treaty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EFFECT ON STATES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Binding on those who ratify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Only the 1966 Covenants, in force since 1976, made these rights legally enforceable.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NOT THE SAME DECLARATION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Two documents, two different centuries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Declaration of the Rights of Man dates from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1789 and the French Revolution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Universal Declaration of Human Rights dates from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1948 and the United Nations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 after the Second World War.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What changed since then</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legacy of the 1948 text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DECLARATION'S LEGACY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languages</a:t>
            </a:r>
            <a:pPr indent="0" marL="0">
              <a:lnSpc>
                <a:spcPct val="120000"/>
              </a:lnSpc>
              <a:buNone/>
            </a:pPr>
            <a:r>
              <a:rPr lang="en-US" sz="1500" dirty="0">
                <a:solidFill>
                  <a:schemeClr val="tx2"/>
                </a:solidFill>
                <a:latin typeface="+mn-lt" pitchFamily="34" charset="0"/>
                <a:ea typeface="+mn-lt" pitchFamily="34" charset="-122"/>
                <a:cs typeface="+mn-lt" pitchFamily="34" charset="-120"/>
              </a:rPr>
              <a:t>: it has been translated into, according to the UN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treaties and declarations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it has inspired, according to the United Nations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many articles make up the Universal Declaration of Human Rights?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20</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30</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50</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WANT TO KNOW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recaplica.com/en/civics/universal-declaration-of-human-rights/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United Nations · Wikisource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Universal Declaration of Human Rights: What It Is and How It Works, Explained — Recap</dc:title>
  <dc:subject>PptxGenJS Presentation</dc:subject>
  <dc:creator>Recaplica</dc:creator>
  <cp:lastModifiedBy>Recaplica</cp:lastModifiedBy>
  <cp:revision>1</cp:revision>
  <dcterms:created xsi:type="dcterms:W3CDTF">2026-09-29T17:01:19Z</dcterms:created>
  <dcterms:modified xsi:type="dcterms:W3CDTF">2026-09-29T17:01:19Z</dcterms:modified>
</cp:coreProperties>
</file>