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SPID, Italy's Public Digital Identity System, is the single credential that replaces a different password for every government service.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with SPID, one set of credentials, the same username and password, opens government services run by local and national bodies, some services in other EU countries, and companies that have adopted it as a login method.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SPID is overseen by AgID, together with the Department for Digital Transformation; the identities are actually issued and managed by several accredited private companies, the Identity Providers, among which the user chooses.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three levels follow the ISO/IEC 29115 standard. The level a given service requires is set by the public or private body that runs it, based on the kind of data involved.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spid.gov.it lists these verification methods: in person, by video call, by audio-video call combined with a bank transfer, or using an electronic ID card, a national services card, or an existing digital signature. Once active, SPID can also enable digitally signing documents, a separate service with its own rules, for a Recap of its 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2025, log-ins to public and private services through SPID topped 1.22 billion, and around 50,000 new identities were issued each week: figures reported by AgID.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spid.gov.it explicitly states that using SPID to access public-sector and private online services is free for citizens: any cost, where it exists, applies only to identity verification at certain providers, not to everyday use of the credential.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accredited provider such as InfoCert lists a two-year validity for personal-use credentials, renewable free of charge before expiry, and twelve months with no automatic renewal for professional use: this is one provider's own practice, not a general rule set by AgID.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SPID is a digital identity issued on request by an accredited private provider, while CIE is the physical and digital document issued by local councils, with its own two levels of credentials, according to the Ministry of the Interior's portal.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level 3, which beyond a username and password requires a physical device holding cryptographic keys, such as a smart card or a remote digital-signature device. Second question: is everyday use of SPID free for citizens, true or false? True.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SPID remains Italy's single key to public digital services: three security levels, free for citizens to use, with credentials that need renewing according to each provider's own 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CIVICS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SPID</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Italy's digital identity, explained</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IT STARTS</a:t>
            </a:r>
            <a:endParaRPr lang="en-US" sz="1300" dirty="0"/>
          </a:p>
        </p:txBody>
      </p:sp>
      <p:sp>
        <p:nvSpPr>
          <p:cNvPr id="3" name="Shape 1"/>
          <p:cNvSpPr/>
          <p:nvPr/>
        </p:nvSpPr>
        <p:spPr>
          <a:xfrm>
            <a:off x="1991462" y="2843632"/>
            <a:ext cx="353888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Does every public service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need its own login?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SPID is and who runs it</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three security levels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Signing up and verification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Renewal, and SPID versus CIE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50" b="1" dirty="0">
                <a:solidFill>
                  <a:schemeClr val="tx1"/>
                </a:solidFill>
                <a:latin typeface="+mj-lt" pitchFamily="34" charset="0"/>
                <a:ea typeface="+mj-lt" pitchFamily="34" charset="-122"/>
                <a:cs typeface="+mj-lt" pitchFamily="34" charset="-120"/>
              </a:rPr>
              <a:t>What SPID is and who runs it</a:t>
            </a:r>
            <a:endParaRPr lang="en-US" sz="28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One credential, three parties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IS BEHIND SPID</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AgID</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Oversees and accredits the system</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Agency for Digital Italy.</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Department</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Digital Transformation, coordinates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Works alongside AgID on SPID.</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900" b="1" dirty="0">
                <a:solidFill>
                  <a:schemeClr val="tx1"/>
                </a:solidFill>
                <a:latin typeface="+mj-lt" pitchFamily="34" charset="0"/>
                <a:ea typeface="+mj-lt" pitchFamily="34" charset="-122"/>
                <a:cs typeface="+mj-lt" pitchFamily="34" charset="-120"/>
              </a:rPr>
              <a:t>Identity Providers</a:t>
            </a:r>
            <a:endParaRPr lang="en-US" sz="19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Issue the identities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Accredited private companies, chosen by the user.</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50" b="1" dirty="0">
                <a:solidFill>
                  <a:schemeClr val="tx1"/>
                </a:solidFill>
                <a:latin typeface="+mj-lt" pitchFamily="34" charset="0"/>
                <a:ea typeface="+mj-lt" pitchFamily="34" charset="-122"/>
                <a:cs typeface="+mj-lt" pitchFamily="34" charset="-120"/>
              </a:rPr>
              <a:t>The three security levels</a:t>
            </a:r>
            <a:endParaRPr lang="en-US" sz="3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Set by the ISO/IEC 29115 standard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SECURITY LADDER</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Level 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Username and password</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Level 2</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Plus a one-time code</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Level 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Plus a physical device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50" b="1" dirty="0">
                <a:solidFill>
                  <a:schemeClr val="tx1"/>
                </a:solidFill>
                <a:latin typeface="+mj-lt" pitchFamily="34" charset="0"/>
                <a:ea typeface="+mj-lt" pitchFamily="34" charset="-122"/>
                <a:cs typeface="+mj-lt" pitchFamily="34" charset="-120"/>
              </a:rPr>
              <a:t>Signing up and verification</a:t>
            </a:r>
            <a:endParaRPr lang="en-US" sz="30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Requirements and methods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IDENTITY GETS VERIFIED</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In person</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At a provider's desk or office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With an ID document and health card.</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By video call</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 call with an operator</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Or audio-video plus a bank transfer.</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With CIE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Using the electronic ID card</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Or a CNS card, or a digital signature.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REAL-WORLD USE IN 2025</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billion log-ins to services in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Source: AgID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new identities a week, roughly, in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Source: AgID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MOST COMMON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SPID is free for the people who use it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Using SPID to log into public and private services is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free for citizens</a:t>
            </a:r>
            <a:pPr indent="0" marL="0">
              <a:lnSpc>
                <a:spcPct val="125000"/>
              </a:lnSpc>
              <a:buNone/>
            </a:pPr>
            <a:r>
              <a:rPr lang="en-US" sz="1750" dirty="0">
                <a:solidFill>
                  <a:srgbClr val="D8D6CF"/>
                </a:solidFill>
                <a:latin typeface="+mn-lt" pitchFamily="34" charset="0"/>
                <a:ea typeface="+mn-lt" pitchFamily="34" charset="-122"/>
                <a:cs typeface="+mn-lt" pitchFamily="34" charset="-120"/>
              </a:rPr>
              <a:t>; any cost applies only to certain identity-verification methods some providers offer when a person first signs up.</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00" b="1" dirty="0">
                <a:solidFill>
                  <a:schemeClr val="tx1"/>
                </a:solidFill>
                <a:latin typeface="+mj-lt" pitchFamily="34" charset="0"/>
                <a:ea typeface="+mj-lt" pitchFamily="34" charset="-122"/>
                <a:cs typeface="+mj-lt" pitchFamily="34" charset="-120"/>
              </a:rPr>
              <a:t>Renewal, and SPID versus CIE</a:t>
            </a:r>
            <a:endParaRPr lang="en-US" sz="2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Expiry dates and two different systems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ONE EXAMPLE OF HOW LONG CREDENTIALS LAST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Activation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Credentials become active</a:t>
            </a:r>
            <a:endParaRPr lang="en-US" sz="1400" dirty="0"/>
          </a:p>
        </p:txBody>
      </p:sp>
      <p:sp>
        <p:nvSpPr>
          <p:cNvPr id="6" name="Shape 4"/>
          <p:cNvSpPr/>
          <p:nvPr/>
        </p:nvSpPr>
        <p:spPr>
          <a:xfrm>
            <a:off x="523951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426110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Expiry approaches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provider sends a notice</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Renewal</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E.g. InfoCert, two years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SPID AND CIE COMPARED</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SPID</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ISSUES IT</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Private Identity Providers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LEVELS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Three security levels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CIE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ISSUES IT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local council, it's the ID card</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LEVELS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Two levels of credentials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Different issuers, different levels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SPID security level requires a physical device such as a smart card?</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Level 1</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Level 2</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Level 3</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FULL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recaplica.com/en/civics/spid-italy/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spid.gov.it · SPID Helpdesk · AgID · Ministry of the Interior · InfoCert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SPID: Italy's Digital Identity System, What It Is and How to Get It — Recap</dc:title>
  <dc:subject>PptxGenJS Presentation</dc:subject>
  <dc:creator>Recaplica</dc:creator>
  <cp:lastModifiedBy>Recaplica</cp:lastModifiedBy>
  <cp:revision>1</cp:revision>
  <dcterms:created xsi:type="dcterms:W3CDTF">2026-09-29T17:01:19Z</dcterms:created>
  <dcterms:modified xsi:type="dcterms:W3CDTF">2026-09-29T17:01:19Z</dcterms:modified>
</cp:coreProperties>
</file>