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single school start date in Europe. Different governance models decide it from country to country, from a central ministry down to a single municipality. This presentation looks at the three models identified by Eurydice, the European agency, some concrete examples for the 2026/2027 school year, Italy's hybrid case, and why these dates never stay fixed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honest answer is, in no uniform way at all. Eurydice's comparison, covering 39-40 school systems, identifies three different governance models for choosing that date, and real dates range from mid-August in Sweden to mid-September in some German states. Keep that gap in mind, because explaining it is the thread running through this whole presentation.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models Eurydice identifies. In the first, a central authority picks one date for the entire country, as in France, Poland and Greece. In the second, the decision is decentralized, handled by regions, local authorities or individual schools inside national guidelines, as in Germany, Spain and the United Kingdom. In the third, several authorities share the job, with a central government setting a framework that gets adapted locally, as in the Netherlands and Sweden.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Eurydice's comparison tool covers 39-40 European school systems. In 11 of them the school year formally starts on September 1, an aggregate figure that doesn't always match the real first day of class, because in some countries the official date only marks the start of an administrative period. The three governance models remain centralized, regional or local, and mixed.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Germany education is a responsibility of the 16 Länder, not the federal government, and the Kultusministerkonferenz (KMK) coordinates dates through a five-group rotation in place since 1964. In Spain, authority over the calendar for non-university schools belongs to the autonomous communities. In the United Kingdom there's no single national calendar, the official government portal says so explicitly, and the four nations (England, Scotland, Wales, Northern Ireland) follow separate paths, with Scotland typically returning in mid-August, ahead of the others.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example of how wide the range of dates gets within a single school year. In Sweden the first municipalities, like Stockholm, Gothenburg and Malmö, went back to class on August 17, 2026. In France the rentrée was a single date, September 1, 2026, as in Poland. In Greece the official opening fell around September 11. In Germany, finally, the date depends on the state: Bavaria, among the last in the rotation, returned on September 14, 2026, almost a month after Sweden.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assumption holds that, in a country with a strong central government, that government also decides the school calendar. Not in Germany: education is a responsibility of the 16 Länder, not the federal government, and summer holidays are coordinated long-term by the Kultusministerkonferenz through the five-group rotation born in 1964, the Hamburg Agreement, designed to keep German families from all going on holiday at the same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Italy the school year runs from September 1 to August 31, with a minimum of 200 days of teaching activity between September 1 and June 30. Compulsory education lasts 10 years, from age 6 to 16. Inside this national framework, it's the regions that set the detailed teaching calendar, adapted to local needs.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Netherlands the ministry publishes guide dates for three regions, but schools can depart from them without asking permission. In Sweden the national agency Skolverket only sets a framework, August to June, while the exact dates are decided by the huvudman, the school's operator, typically the municipality. Italy sits in between, with a fixed national framework and a calendar decided region by region.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none of the criteria seen so far produces a date that's fixed over time. In France every school year has its own ministerial decree. In Greece the opening "around September 11" shifts if that day falls on a Saturday or Sunday. In the Netherlands and Sweden, guide dates or municipal dates get redefined year by year. That's why the figures in this presentation are explicitly anchored to the 2026/2027 school year, a concrete example of how each rule works, not a fact valid forever.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In Germany education is a responsibility of the 16 Länder, coordinated by the KMK through the five-group rotation in place since 1964. If there's time, a second question from the Recap quiz, why doesn't Sweden have a single national date for going back to school? (Because each municipality, the huvudman, decides the exact dates inside the August-to-June framework set by Skolverket.)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When does school start in Europe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There's no single date, and no single way to decide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WITH A NUMBER</a:t>
            </a:r>
            <a:endParaRPr lang="en-US" sz="1300" dirty="0"/>
          </a:p>
        </p:txBody>
      </p:sp>
      <p:sp>
        <p:nvSpPr>
          <p:cNvPr id="3" name="Shape 1"/>
          <p:cNvSpPr/>
          <p:nvPr/>
        </p:nvSpPr>
        <p:spPr>
          <a:xfrm>
            <a:off x="2353005" y="3212440"/>
            <a:ext cx="272247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In how many European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countries does school start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on the same day?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governance models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regional model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Italian case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 changes every year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Three governance models</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Central, regional or mixed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ONE MINISTRY, ONE DATE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Centralized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France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Same date for the whole country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EVERY TERRITORY ITS OWN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Regional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950" b="1" dirty="0">
                <a:solidFill>
                  <a:schemeClr val="bg1"/>
                </a:solidFill>
                <a:latin typeface="+mj-lt" pitchFamily="34" charset="0"/>
                <a:ea typeface="+mj-lt" pitchFamily="34" charset="-122"/>
                <a:cs typeface="+mj-lt" pitchFamily="34" charset="-120"/>
              </a:rPr>
              <a:t>Germany</a:t>
            </a:r>
            <a:endParaRPr lang="en-US" sz="39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State, region or municipality decides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 FRAMEWORK, NOT A RULE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Mixed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Holland</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ministry guides, the school chooses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EURYDICE COMPARISON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39-40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school systems</a:t>
            </a:r>
            <a:pPr indent="0" marL="0">
              <a:lnSpc>
                <a:spcPct val="120000"/>
              </a:lnSpc>
              <a:buNone/>
            </a:pPr>
            <a:r>
              <a:rPr lang="en-US" sz="1500" dirty="0">
                <a:solidFill>
                  <a:schemeClr val="tx2"/>
                </a:solidFill>
                <a:latin typeface="+mn-lt" pitchFamily="34" charset="0"/>
                <a:ea typeface="+mn-lt" pitchFamily="34" charset="-122"/>
                <a:cs typeface="+mn-lt" pitchFamily="34" charset="-120"/>
              </a:rPr>
              <a:t>: covered by the European comparison on the start of the school year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start Sept. 1</a:t>
            </a:r>
            <a:pPr indent="0" marL="0">
              <a:lnSpc>
                <a:spcPct val="120000"/>
              </a:lnSpc>
              <a:buNone/>
            </a:pPr>
            <a:r>
              <a:rPr lang="en-US" sz="1500" dirty="0">
                <a:solidFill>
                  <a:schemeClr val="tx2"/>
                </a:solidFill>
                <a:latin typeface="+mn-lt" pitchFamily="34" charset="0"/>
                <a:ea typeface="+mn-lt" pitchFamily="34" charset="-122"/>
                <a:cs typeface="+mn-lt" pitchFamily="34" charset="-120"/>
              </a:rPr>
              <a:t>: formally, though it isn't always the first day of class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governance models</a:t>
            </a:r>
            <a:pPr indent="0" marL="0">
              <a:lnSpc>
                <a:spcPct val="120000"/>
              </a:lnSpc>
              <a:buNone/>
            </a:pPr>
            <a:r>
              <a:rPr lang="en-US" sz="1500" dirty="0">
                <a:solidFill>
                  <a:schemeClr val="tx2"/>
                </a:solidFill>
                <a:latin typeface="+mn-lt" pitchFamily="34" charset="0"/>
                <a:ea typeface="+mn-lt" pitchFamily="34" charset="-122"/>
                <a:cs typeface="+mn-lt" pitchFamily="34" charset="-120"/>
              </a:rPr>
              <a:t>: centralized, regional, mixed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regional model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State, region, municipality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DECIDES, TERRITORY BY TERRITORY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Germany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16 Länder, KMK rotation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Holidays staggered across 5 groups since 1964</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Spain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Autonomous communities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Each community sets its own calendar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United Kingdom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Local authorities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Scotland, England, Wales, Northern Ireland go separately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BACK TO SCHOOL IN 2026, FIRST DATE TO LAST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Poland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September 1, 2026, a fixed date</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Greece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opening around September 11</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Sweden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August 17, 2026, each municipality decides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France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September 1, 2026, a single date</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Germany, Bavaria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September 14, 2026, among the last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Germany's federal government doesn't decide.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date is set by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16 Länder</a:t>
            </a:r>
            <a:pPr indent="0" marL="0">
              <a:lnSpc>
                <a:spcPct val="125000"/>
              </a:lnSpc>
              <a:buNone/>
            </a:pPr>
            <a:r>
              <a:rPr lang="en-US" sz="1750" dirty="0">
                <a:solidFill>
                  <a:srgbClr val="D8D6CF"/>
                </a:solidFill>
                <a:latin typeface="+mn-lt" pitchFamily="34" charset="0"/>
                <a:ea typeface="+mn-lt" pitchFamily="34" charset="-122"/>
                <a:cs typeface="+mn-lt" pitchFamily="34" charset="-120"/>
              </a:rPr>
              <a:t>, coordinated by the Kultusministerkonferenz through a five-group rotation in place since 1964.</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Italian case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framework, a calendar set by region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ITALY, NATIONAL FRAMEWORK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minimum 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teaching, between September 1 and June 30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Sept. 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framework start</a:t>
            </a:r>
            <a:pPr indent="0" marL="0">
              <a:lnSpc>
                <a:spcPct val="120000"/>
              </a:lnSpc>
              <a:buNone/>
            </a:pPr>
            <a:r>
              <a:rPr lang="en-US" sz="1500" dirty="0">
                <a:solidFill>
                  <a:schemeClr val="tx2"/>
                </a:solidFill>
                <a:latin typeface="+mn-lt" pitchFamily="34" charset="0"/>
                <a:ea typeface="+mn-lt" pitchFamily="34" charset="-122"/>
                <a:cs typeface="+mn-lt" pitchFamily="34" charset="-120"/>
              </a:rPr>
              <a:t>: nationally; regions set the actual calendar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compulsory 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education, ages 6 to 16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MIXED MODEL, AND A HYBRID CASE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Netherlands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Three regions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ministry gives guide dates, schools can depart from them</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Sweden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Huvudman, the municipality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Skolverket's August-to-June framework, the municipality decides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Italy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Hybrid case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National framework, calendar set region by region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Why it changes every year</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dates hold for one school year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MORE THING TO NOTICE</a:t>
            </a:r>
            <a:endParaRPr lang="en-US" sz="1300" dirty="0"/>
          </a:p>
        </p:txBody>
      </p:sp>
      <p:sp>
        <p:nvSpPr>
          <p:cNvPr id="3" name="Shape 1"/>
          <p:cNvSpPr/>
          <p:nvPr/>
        </p:nvSpPr>
        <p:spPr>
          <a:xfrm>
            <a:off x="2009902" y="2843632"/>
            <a:ext cx="210667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never write a date as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fixed forever?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decides the school start date in Germany?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German federal government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Conference of the Länder's Culture Ministers (KMK)</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European Union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recaplica.com/en/civics/school-start-dates-europe/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Eurydice · KMK · Ministère de l'Éducation nationale · Rijksoverheid · Skolverket · Polish Ministry of Education · gov.uk</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Start Dates in Europe 2026/2027: Country by Country — Recap</dc:title>
  <dc:subject>PptxGenJS Presentation</dc:subject>
  <dc:creator>Recaplica</dc:creator>
  <cp:lastModifiedBy>Recaplica</cp:lastModifiedBy>
  <cp:revision>1</cp:revision>
  <dcterms:created xsi:type="dcterms:W3CDTF">2026-09-29T17:01:19Z</dcterms:created>
  <dcterms:modified xsi:type="dcterms:W3CDTF">2026-09-29T17:01:19Z</dcterms:modified>
</cp:coreProperties>
</file>