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right document changes depending on where you're going. Today we'll cover how to sort it out, inside and outside the EU, plus what changes for children and for Italy's paper ID card in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depends on the destination: inside the Schengen area, plus Iceland, Liechtenstein, Norway and Switzerland, a valid ID card or a passport is enough. Outside that area, a passport is required.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make up the Schengen area (the EU plus Iceland, Liechtenstein, Norway and Switzerland): a valid ID card or passport is enough. Cyprus and Ireland are EU members but don't apply Schengen, so the document still has to be shown.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people think that inside the EU no document is needed at all. In reality the document must still be carried and valid: it usually isn't shown at internal borders, but without one, a police check can lead to penalties.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Outside the EU, a passport is required. Many countries also ask for a minimum remaining validity beyond the planned departure date, which varies by country, and sometimes an entry visa depending on nationality.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2026 decree ended the paper ID card's validity for expatriation from this date. The electronic ID card or a passport remain valid; the municipal bridge document only covers urgent cases and some foreign countries may not accept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minor needs their own document. A passport application for a child requires the consent of both parents, even when one can't appear in person. Under 14, expatriation requires a parent, a legal guardian, or an accompaniment declaration for other adults.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ISS notes that some countries require a vaccination certificate for entry, for example against yellow fever or meningitis ACWY: the specific case has to be checked with official sources, not with a generic search.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valid ID card or a passport, as long as it's valid. Second question for the class: as of 3 August 2026, which document stopped being valid for travel abroad from Italy?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also covers the sources and the myths worth ruling out before departure.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CIVICS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Passport Requirements for International Travel</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ID card, passport, visa: the practical map before you fly</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BEFORE YOU PACK</a:t>
            </a:r>
            <a:endParaRPr lang="en-US" sz="1300" dirty="0"/>
          </a:p>
        </p:txBody>
      </p:sp>
      <p:sp>
        <p:nvSpPr>
          <p:cNvPr id="3" name="Shape 1"/>
          <p:cNvSpPr/>
          <p:nvPr/>
        </p:nvSpPr>
        <p:spPr>
          <a:xfrm>
            <a:off x="1908200" y="2106016"/>
            <a:ext cx="201559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Is an ID card enough, or do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you need a passport?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THIS RECAP</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Inside the EU</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Outside the EU</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Documents for children</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Health and final checks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Inside the EU</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What's enough at the border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AN ID CARD IS ENOUGH</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27+4</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countries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EU plus Iceland, Liechtenstein, Norway, Switzerland</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exceptions</a:t>
            </a:r>
            <a:pPr indent="0" marL="0">
              <a:lnSpc>
                <a:spcPct val="120000"/>
              </a:lnSpc>
              <a:buNone/>
            </a:pPr>
            <a:r>
              <a:rPr lang="en-US" sz="1500" dirty="0">
                <a:solidFill>
                  <a:schemeClr val="tx2"/>
                </a:solidFill>
                <a:latin typeface="+mn-lt" pitchFamily="34" charset="0"/>
                <a:ea typeface="+mn-lt" pitchFamily="34" charset="-122"/>
                <a:cs typeface="+mn-lt" pitchFamily="34" charset="-120"/>
              </a:rPr>
              <a:t>: Cyprus and Ireland, document still required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COMMON MISCONCEPTION</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People assume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AT INTERNAL BORDERS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nothing gets checked</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DURING THE TRIP</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ticket is enough</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In fact</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DOCUMENT</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stays mandatory</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AT A CHECK</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penalties are possible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Carry it always, even without border checks.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Outside the EU</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Passport, validity, and a visa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BEFORE LEAVING THE EU</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Valid passport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must be valid</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Remaining validity</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varies by country, always confirm</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Visa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required depending on nationality</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ITALY, 2026 UPDATE</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Since 3 August 2026, Italy's paper ID card no longer works for travel abroad</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electronic ID card (CIE) or a passport are required instead; municipalities issue a 6-month, non-renewable bridge document only for urgent cases.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50" b="1" dirty="0">
                <a:solidFill>
                  <a:schemeClr val="tx1"/>
                </a:solidFill>
                <a:latin typeface="+mj-lt" pitchFamily="34" charset="0"/>
                <a:ea typeface="+mj-lt" pitchFamily="34" charset="-122"/>
                <a:cs typeface="+mj-lt" pitchFamily="34" charset="-120"/>
              </a:rPr>
              <a:t>Documents for Children</a:t>
            </a:r>
            <a:endParaRPr lang="en-US" sz="34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Every child needs their own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OWN DOCUMENT</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Always</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never listed on a parent's document anymore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CONSENT</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Parents</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a:t>
            </a:r>
            <a:pPr indent="0" marL="0">
              <a:buNone/>
            </a:pPr>
            <a:r>
              <a:rPr lang="en-US" sz="1600" b="1" dirty="0">
                <a:solidFill>
                  <a:schemeClr val="bg1"/>
                </a:solidFill>
                <a:latin typeface="+mj-lt" pitchFamily="34" charset="0"/>
                <a:ea typeface="+mj-lt" pitchFamily="34" charset="-122"/>
                <a:cs typeface="+mj-lt" pitchFamily="34" charset="-120"/>
              </a:rPr>
              <a:t> signatures</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from both, even if one is absent</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UNDER 14</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250" b="1" dirty="0">
                <a:solidFill>
                  <a:schemeClr val="accent1"/>
                </a:solidFill>
                <a:latin typeface="+mj-lt" pitchFamily="34" charset="0"/>
                <a:ea typeface="+mj-lt" pitchFamily="34" charset="-122"/>
                <a:cs typeface="+mj-lt" pitchFamily="34" charset="-120"/>
              </a:rPr>
              <a:t>Accompaniment</a:t>
            </a:r>
            <a:endParaRPr lang="en-US" sz="225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a parent or a declaration for others</a:t>
            </a:r>
            <a:endParaRPr lang="en-US" sz="13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00" b="1" dirty="0">
                <a:solidFill>
                  <a:schemeClr val="tx1"/>
                </a:solidFill>
                <a:latin typeface="+mj-lt" pitchFamily="34" charset="0"/>
                <a:ea typeface="+mj-lt" pitchFamily="34" charset="-122"/>
                <a:cs typeface="+mj-lt" pitchFamily="34" charset="-120"/>
              </a:rPr>
              <a:t>Health and Final Checks</a:t>
            </a:r>
            <a:endParaRPr lang="en-US" sz="34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What to confirm before flying</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CONFIRM BEFORE YOU TRAVEL</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Yes</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yellow fever vaccine</a:t>
            </a:r>
            <a:pPr indent="0" marL="0">
              <a:lnSpc>
                <a:spcPct val="120000"/>
              </a:lnSpc>
              <a:buNone/>
            </a:pPr>
            <a:r>
              <a:rPr lang="en-US" sz="1500" dirty="0">
                <a:solidFill>
                  <a:schemeClr val="tx2"/>
                </a:solidFill>
                <a:latin typeface="+mn-lt" pitchFamily="34" charset="0"/>
                <a:ea typeface="+mn-lt" pitchFamily="34" charset="-122"/>
                <a:cs typeface="+mn-lt" pitchFamily="34" charset="-120"/>
              </a:rPr>
              <a:t>: required in parts of Africa and South America, per the ISS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Yes</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meningitis ACWY vaccine</a:t>
            </a:r>
            <a:pPr indent="0" marL="0">
              <a:lnSpc>
                <a:spcPct val="120000"/>
              </a:lnSpc>
              <a:buNone/>
            </a:pPr>
            <a:r>
              <a:rPr lang="en-US" sz="1500" dirty="0">
                <a:solidFill>
                  <a:schemeClr val="tx2"/>
                </a:solidFill>
                <a:latin typeface="+mn-lt" pitchFamily="34" charset="0"/>
                <a:ea typeface="+mn-lt" pitchFamily="34" charset="-122"/>
                <a:cs typeface="+mn-lt" pitchFamily="34" charset="-120"/>
              </a:rPr>
              <a:t>: required for entry into Saudi Arabia, per the ISS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TRY IT YOURSELF</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What's enough to enter a Schengen-area country?</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A valid ID card or a passport</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Only a passport, always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A visa, no matter the country</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RIGHT DOCUMENT, ALWAYS WITH YOU</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a:t>
            </a:r>
            <a:pPr indent="0" marL="0">
              <a:buNone/>
            </a:pPr>
            <a:r>
              <a:rPr lang="en-US" sz="1700" b="1" dirty="0">
                <a:solidFill>
                  <a:schemeClr val="bg1"/>
                </a:solidFill>
                <a:latin typeface="+mn-lt" pitchFamily="34" charset="0"/>
                <a:ea typeface="+mn-lt" pitchFamily="34" charset="-122"/>
                <a:cs typeface="+mn-lt" pitchFamily="34" charset="-120"/>
              </a:rPr>
              <a:t>recaplica.com/en/civics/passport-requirements-for-international-travel/</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Italian State Police · European Commission · Italian Consulate in Boston</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Passport Requirements for International Travel: When an ID Card Is Enough — Recap</dc:title>
  <dc:subject>PptxGenJS Presentation</dc:subject>
  <dc:creator>Recaplica</dc:creator>
  <cp:lastModifiedBy>Recaplica</cp:lastModifiedBy>
  <cp:revision>1</cp:revision>
  <dcterms:created xsi:type="dcterms:W3CDTF">2026-09-29T17:01:18Z</dcterms:created>
  <dcterms:modified xsi:type="dcterms:W3CDTF">2026-09-29T17:01:18Z</dcterms:modified>
</cp:coreProperties>
</file>