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Media literacy is the set of skills that lets you read, evaluate, and use what you find online with a critical eye. This Recap covers five practical criteria, FactCheck.org's eight-step method, and the Wikipedia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confident tone isn't proof. The University of Chicago Library lists five criteria, widely used across university libraries: currency, relevance, authority, accuracy,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UNESCO defines media literacy as the set of skills to access, analyze, evaluate, and create content with a critical eye. Authority means knowing who the author, publisher, or sponsor is and what credentials they claim. Currency means knowing when the information was published and whether it has been updated since.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FactCheck.org published the method in 2016. IFLA, the international federation of library associations, translated it into dozens of languages in 2017 and distributes it as an infographic.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criterion breaks the idea that confident writing equals truth. Text drafted with the help of generative AI can look just as polished without that saying anything about its accuracy: authority and purpose still matter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Wikipedia's Reliable sources guideline asks for published, independent sources with a reputation for accuracy, favoring secondary sources. A well-referenced entry is not the same as one with thin footnotes.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criteria, applied to a news story, an encyclopedia entry, or a school assignment: the context changes, the logic of checking does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currency, relevance, authority, accuracy, purpose. Second question for the class: what determines whether a Wikipedia entry is reliable?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myths worth debunking before trusting a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Media Literacy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and How to Judge a Source's Credibility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YOU TRUST IT</a:t>
            </a:r>
            <a:endParaRPr lang="en-US" sz="1300" dirty="0"/>
          </a:p>
        </p:txBody>
      </p:sp>
      <p:sp>
        <p:nvSpPr>
          <p:cNvPr id="3" name="Shape 1"/>
          <p:cNvSpPr/>
          <p:nvPr/>
        </p:nvSpPr>
        <p:spPr>
          <a:xfrm>
            <a:off x="503936" y="2474824"/>
            <a:ext cx="514822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that source actually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deserve your trust, or does it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just look credible?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wrote it, and when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backs it up</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 exists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Real cases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IT IS, PLUS TWO CRITERIA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What</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UNESCO calls it</a:t>
            </a:r>
            <a:pPr indent="0" marL="0">
              <a:lnSpc>
                <a:spcPct val="120000"/>
              </a:lnSpc>
              <a:buNone/>
            </a:pPr>
            <a:r>
              <a:rPr lang="en-US" sz="1500" dirty="0">
                <a:solidFill>
                  <a:schemeClr val="tx2"/>
                </a:solidFill>
                <a:latin typeface="+mn-lt" pitchFamily="34" charset="0"/>
                <a:ea typeface="+mn-lt" pitchFamily="34" charset="-122"/>
                <a:cs typeface="+mn-lt" pitchFamily="34" charset="-120"/>
              </a:rPr>
              <a:t>: skills to access, analyze, evaluate, and create content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Who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published it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author, publisher, or sponsor behind the content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When</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it was written</a:t>
            </a:r>
            <a:pPr indent="0" marL="0">
              <a:lnSpc>
                <a:spcPct val="120000"/>
              </a:lnSpc>
              <a:buNone/>
            </a:pPr>
            <a:r>
              <a:rPr lang="en-US" sz="1500" dirty="0">
                <a:solidFill>
                  <a:schemeClr val="tx2"/>
                </a:solidFill>
                <a:latin typeface="+mn-lt" pitchFamily="34" charset="0"/>
                <a:ea typeface="+mn-lt" pitchFamily="34" charset="-122"/>
                <a:cs typeface="+mn-lt" pitchFamily="34" charset="-120"/>
              </a:rPr>
              <a:t>: publication date and later revisions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FACTCHECK.ORG'S EIGHT STEPS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steps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checking the source to consulting independent fact-checkers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published</a:t>
            </a:r>
            <a:pPr indent="0" marL="0">
              <a:lnSpc>
                <a:spcPct val="120000"/>
              </a:lnSpc>
              <a:buNone/>
            </a:pPr>
            <a:r>
              <a:rPr lang="en-US" sz="1500" dirty="0">
                <a:solidFill>
                  <a:schemeClr val="tx2"/>
                </a:solidFill>
                <a:latin typeface="+mn-lt" pitchFamily="34" charset="0"/>
                <a:ea typeface="+mn-lt" pitchFamily="34" charset="-122"/>
                <a:cs typeface="+mn-lt" pitchFamily="34" charset="-120"/>
              </a:rPr>
              <a:t>: Eugene Kiely and Lori Robertson's method, translated by IFLA in 2017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DECIDING FACTOR</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Good writing does not make a claim accurate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polished page can still serve a commercial or persuasive goal: purpose, whether a piece exists to inform, sell, entertain, or persuade, is judged on its own terms.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COMMON WIKIPEDIA MIX-UP</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People assume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ONE ENTRY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can never be trusted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ANOTHER ENTRY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is always right, it's recent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 reality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COUNTS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sources cited in the footnotes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DOESN'T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platform itself</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Reliability depends on the cited sources, entry by entry.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 NEWS STORY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8 steps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source, author, date, references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WIKIPEDIA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1950" b="1" dirty="0">
                <a:solidFill>
                  <a:schemeClr val="bg1"/>
                </a:solidFill>
                <a:latin typeface="+mj-lt" pitchFamily="34" charset="0"/>
                <a:ea typeface="+mj-lt" pitchFamily="34" charset="-122"/>
                <a:cs typeface="+mj-lt" pitchFamily="34" charset="-120"/>
              </a:rPr>
              <a:t>Footnoted sources</a:t>
            </a:r>
            <a:endParaRPr lang="en-US" sz="19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quality of the cited references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SCHOOL RESEARCH</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Same criteria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author, date, sources, purpose</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IT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are the five criteria from the University of Chicago Library?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Currency, relevance, authority, accuracy, purpose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Title, author, date, image, length</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Popularity, load speed, design, ads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FIVE CRITERIA, ONE CHECKLIST</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recaplica.com/en/civics/media-literacy-credible-sources/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FactCheck.org · IFLA · University of Chicago Library · Wikipedia · UNESCO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Media Literacy: What It Is and How to Judge a Source's Credibility — Recap</dc:title>
  <dc:subject>PptxGenJS Presentation</dc:subject>
  <dc:creator>Recaplica</dc:creator>
  <cp:lastModifiedBy>Recaplica</cp:lastModifiedBy>
  <cp:revision>1</cp:revision>
  <dcterms:created xsi:type="dcterms:W3CDTF">2026-09-29T17:01:18Z</dcterms:created>
  <dcterms:modified xsi:type="dcterms:W3CDTF">2026-09-29T17:01:18Z</dcterms:modified>
</cp:coreProperties>
</file>