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notesMasterIdLst>
    <p:notesMasterId r:id="rId18"/>
  </p:notesMasterIdLst>
  <p:sldSz cx="9144000" cy="5143500"/>
  <p:notesSz cx="5143500" cy="9144000"/>
  <p:embeddedFontLst>
    <p:embeddedFont>
      <p:font typeface="Bricolage Grotesque"/>
      <p:regular r:id="rId23"/>
      <p:bold r:id="rId24"/>
    </p:embeddedFont>
    <p:embeddedFont>
      <p:font typeface="Atkinson Hyperlegible"/>
      <p:regular r:id="rId25"/>
      <p:bold r:id="rId26"/>
      <p:italic r:id="rId27"/>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notesMaster" Target="notesMasters/notesMaster1.xml"/><Relationship Id="rId19" Type="http://schemas.openxmlformats.org/officeDocument/2006/relationships/presProps" Target="presProps.xml"/><Relationship Id="rId20" Type="http://schemas.openxmlformats.org/officeDocument/2006/relationships/viewProps" Target="viewProps.xml"/><Relationship Id="rId21" Type="http://schemas.openxmlformats.org/officeDocument/2006/relationships/theme" Target="theme/theme1.xml"/><Relationship Id="rId22" Type="http://schemas.openxmlformats.org/officeDocument/2006/relationships/tableStyles" Target="tableStyles.xml"/><Relationship Id="rId23" Type="http://schemas.openxmlformats.org/officeDocument/2006/relationships/font" Target="fonts/font1.fntdata"/><Relationship Id="rId24" Type="http://schemas.openxmlformats.org/officeDocument/2006/relationships/font" Target="fonts/font2.fntdata"/><Relationship Id="rId25" Type="http://schemas.openxmlformats.org/officeDocument/2006/relationships/font" Target="fonts/font3.fntdata"/><Relationship Id="rId26" Type="http://schemas.openxmlformats.org/officeDocument/2006/relationships/font" Target="fonts/font4.fntdata"/><Relationship Id="rId27"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Ministry of Foreign Affairs and International Cooperation runs Italy's foreign policy and its diplomatic-consular network worldwide.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Foreign policy decisions run through MAECI, a ministry reorganized several times, last updated by the decree of 4 December 2025, in force since 1 January 2026.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name goes back to the Statuto Albertino of 1848; the current name MAECI comes from Law no. 125 of 11 August 2014, which also established AICS; Presidential Decree 160 of 2025 amended Presidential Decree 95 of 2010, bringing the Directorates General to 9 as of 1 January 2026.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 of 1 January 2026, MAECI's central administration counts 9 Directorates General, 21 units and 97 offices, according to the ministry's Statistical Yearbook.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Alongside the Directorates General, the ministerial decree of 4 December 2025 also governs the Secretary General's office, the Diplomatic Protocol of the Republic, and the General Inspectorate of the ministry and its posts abroad.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Law 125 of 2014 separated the political direction of cooperation, which stays with MAECI through the Deputy Minister in charge, from the operational management of projects, handed since January 2016 to AICS.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AICS has its headquarters in Rome, a secondary office in Florence, and a network of field offices and project offices in countries of secondary accreditation; since 12 December 2023 it has been led by Marco Riccardo Rusconi.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According to the MAECI Statistical Yearbook 2026, in 2025 the network counted 313 posts in total: 130 embassies, 85 career consular offices, 9 permanent missions, 1 special diplomatic delegation and 88 Italian Cultural Institutes.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 of 31 December 2025, MAECI listed 332 active honorary consular offices, a category distinct from the 85 career consular offices.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answer is 9, three more than the 8 of 2010. Second question for the class: which agency has run development cooperation in the field since January 2016?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Every figure and legal reference in this Recap comes from the official sources listed at the bottom of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6.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CIVICS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MAECI, Italy's foreign policy ministry</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How it has worked since 1 January 2026</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WHERE TO START</a:t>
            </a:r>
            <a:endParaRPr lang="en-US" sz="1300" dirty="0"/>
          </a:p>
        </p:txBody>
      </p:sp>
      <p:sp>
        <p:nvSpPr>
          <p:cNvPr id="3" name="Shape 1"/>
          <p:cNvSpPr/>
          <p:nvPr/>
        </p:nvSpPr>
        <p:spPr>
          <a:xfrm>
            <a:off x="503936" y="2106016"/>
            <a:ext cx="3600348"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Who decides which</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countries Italy talks to?</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IN THIS RECAP</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name and its reforms</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Who runs the ministry</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Development cooperation</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Embassies and consulates abroad</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200" b="1" dirty="0">
                <a:solidFill>
                  <a:schemeClr val="tx1"/>
                </a:solidFill>
                <a:latin typeface="+mj-lt" pitchFamily="34" charset="0"/>
                <a:ea typeface="+mj-lt" pitchFamily="34" charset="-122"/>
                <a:cs typeface="+mj-lt" pitchFamily="34" charset="-120"/>
              </a:rPr>
              <a:t>The name and its reforms</a:t>
            </a:r>
            <a:endParaRPr lang="en-US" sz="32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From an 1848 statute to a 2025 decree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MINISTRY'S MILESTONES</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234440"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2025</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Decree 160, 9 Directorates General</a:t>
            </a:r>
            <a:endParaRPr lang="en-US" sz="1600" dirty="0"/>
          </a:p>
        </p:txBody>
      </p:sp>
      <p:sp>
        <p:nvSpPr>
          <p:cNvPr id="5" name="Shape 3"/>
          <p:cNvSpPr/>
          <p:nvPr/>
        </p:nvSpPr>
        <p:spPr>
          <a:xfrm>
            <a:off x="521208" y="2807208"/>
            <a:ext cx="237744" cy="237744"/>
          </a:xfrm>
          <a:prstGeom prst="ellipse">
            <a:avLst/>
          </a:prstGeom>
          <a:solidFill>
            <a:schemeClr val="accent1"/>
          </a:solidFill>
          <a:ln w="12700">
            <a:solidFill>
              <a:schemeClr val="accent1"/>
            </a:solidFill>
            <a:prstDash val="solid"/>
          </a:ln>
        </p:spPr>
      </p:sp>
      <p:sp>
        <p:nvSpPr>
          <p:cNvPr id="6" name="Text 4"/>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1848</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ministry is born</a:t>
            </a:r>
            <a:endParaRPr lang="en-US" sz="1400" dirty="0"/>
          </a:p>
        </p:txBody>
      </p:sp>
      <p:sp>
        <p:nvSpPr>
          <p:cNvPr id="7" name="Shape 5"/>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8" name="Text 6"/>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2014</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Law 125, MAECI is born</a:t>
            </a:r>
            <a:endParaRPr lang="en-US" sz="1400" dirty="0"/>
          </a:p>
        </p:txBody>
      </p:sp>
      <p:sp>
        <p:nvSpPr>
          <p:cNvPr id="9" name="Shape 7"/>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10" name="Text 8"/>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2026</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New organizational chart</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700" b="1" dirty="0">
                <a:solidFill>
                  <a:schemeClr val="tx1"/>
                </a:solidFill>
                <a:latin typeface="+mj-lt" pitchFamily="34" charset="0"/>
                <a:ea typeface="+mj-lt" pitchFamily="34" charset="-122"/>
                <a:cs typeface="+mj-lt" pitchFamily="34" charset="-120"/>
              </a:rPr>
              <a:t>Who runs the ministry</a:t>
            </a:r>
            <a:endParaRPr lang="en-US" sz="37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Secretariat, directorates, offices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MINISTRY IN FIGURES</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9</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Directorates General</a:t>
            </a:r>
            <a:pPr indent="0" marL="0">
              <a:lnSpc>
                <a:spcPct val="120000"/>
              </a:lnSpc>
              <a:buNone/>
            </a:pPr>
            <a:r>
              <a:rPr lang="en-US" sz="1500" dirty="0">
                <a:solidFill>
                  <a:schemeClr val="tx2"/>
                </a:solidFill>
                <a:latin typeface="+mn-lt" pitchFamily="34" charset="0"/>
                <a:ea typeface="+mn-lt" pitchFamily="34" charset="-122"/>
                <a:cs typeface="+mn-lt" pitchFamily="34" charset="-120"/>
              </a:rPr>
              <a:t>: since 1 January 2026</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21</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units</a:t>
            </a:r>
            <a:pPr indent="0" marL="0">
              <a:lnSpc>
                <a:spcPct val="120000"/>
              </a:lnSpc>
              <a:buNone/>
            </a:pPr>
            <a:r>
              <a:rPr lang="en-US" sz="1500" dirty="0">
                <a:solidFill>
                  <a:schemeClr val="tx2"/>
                </a:solidFill>
                <a:latin typeface="+mn-lt" pitchFamily="34" charset="0"/>
                <a:ea typeface="+mn-lt" pitchFamily="34" charset="-122"/>
                <a:cs typeface="+mn-lt" pitchFamily="34" charset="-120"/>
              </a:rPr>
              <a:t>: in the central administration</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4,853</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career staff</a:t>
            </a:r>
            <a:pPr indent="0" marL="0">
              <a:lnSpc>
                <a:spcPct val="120000"/>
              </a:lnSpc>
              <a:buNone/>
            </a:pPr>
            <a:r>
              <a:rPr lang="en-US" sz="1500" dirty="0">
                <a:solidFill>
                  <a:schemeClr val="tx2"/>
                </a:solidFill>
                <a:latin typeface="+mn-lt" pitchFamily="34" charset="0"/>
                <a:ea typeface="+mn-lt" pitchFamily="34" charset="-122"/>
                <a:cs typeface="+mn-lt" pitchFamily="34" charset="-120"/>
              </a:rPr>
              <a:t>: up 22% on the previous year</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OTHER TOP-LEVEL STRUCTURES</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1900" b="1" dirty="0">
                <a:solidFill>
                  <a:schemeClr val="tx1"/>
                </a:solidFill>
                <a:latin typeface="+mj-lt" pitchFamily="34" charset="0"/>
                <a:ea typeface="+mj-lt" pitchFamily="34" charset="-122"/>
                <a:cs typeface="+mj-lt" pitchFamily="34" charset="-120"/>
              </a:rPr>
              <a:t>Secretary General</a:t>
            </a:r>
            <a:endParaRPr lang="en-US" sz="19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coordination and organizational acts</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Consulted on the appointment of deputy directors general, and adopts the administration's organizational acts.</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Protocol office</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diplomatic protocol and representation</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Led by a Chief of Protocol assisted by a deputy.</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1600" b="1" dirty="0">
                <a:solidFill>
                  <a:schemeClr val="tx1"/>
                </a:solidFill>
                <a:latin typeface="+mj-lt" pitchFamily="34" charset="0"/>
                <a:ea typeface="+mj-lt" pitchFamily="34" charset="-122"/>
                <a:cs typeface="+mj-lt" pitchFamily="34" charset="-120"/>
              </a:rPr>
              <a:t>General Inspectorate</a:t>
            </a:r>
            <a:endParaRPr lang="en-US" sz="16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oversight of the ministry and posts abroad</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Checks how the central structures and the diplomatic network are functioning.</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150" b="1" dirty="0">
                <a:solidFill>
                  <a:schemeClr val="tx1"/>
                </a:solidFill>
                <a:latin typeface="+mj-lt" pitchFamily="34" charset="0"/>
                <a:ea typeface="+mj-lt" pitchFamily="34" charset="-122"/>
                <a:cs typeface="+mj-lt" pitchFamily="34" charset="-120"/>
              </a:rPr>
              <a:t>Development cooperation</a:t>
            </a:r>
            <a:endParaRPr lang="en-US" sz="31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One ministry, one agency</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POLICY AND OPERATIONS</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MAECI</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ROLE</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sets cooperation policy</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NATURE</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central state administration</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AICS</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ROLE</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runs projects in the field</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NATURE</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agency with its own budget, since 2016</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MAECI sets the direction; AICS carries it out, under MAECI's oversight.</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COOPERATION AGENCY</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2016</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first operating year</a:t>
            </a:r>
            <a:pPr indent="0" marL="0">
              <a:lnSpc>
                <a:spcPct val="120000"/>
              </a:lnSpc>
              <a:buNone/>
            </a:pPr>
            <a:r>
              <a:rPr lang="en-US" sz="1500" dirty="0">
                <a:solidFill>
                  <a:schemeClr val="tx2"/>
                </a:solidFill>
                <a:latin typeface="+mn-lt" pitchFamily="34" charset="0"/>
                <a:ea typeface="+mn-lt" pitchFamily="34" charset="-122"/>
                <a:cs typeface="+mn-lt" pitchFamily="34" charset="-120"/>
              </a:rPr>
              <a:t>: of AICS</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2023</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new director</a:t>
            </a:r>
            <a:pPr indent="0" marL="0">
              <a:lnSpc>
                <a:spcPct val="120000"/>
              </a:lnSpc>
              <a:buNone/>
            </a:pPr>
            <a:r>
              <a:rPr lang="en-US" sz="1500" dirty="0">
                <a:solidFill>
                  <a:schemeClr val="tx2"/>
                </a:solidFill>
                <a:latin typeface="+mn-lt" pitchFamily="34" charset="0"/>
                <a:ea typeface="+mn-lt" pitchFamily="34" charset="-122"/>
                <a:cs typeface="+mn-lt" pitchFamily="34" charset="-120"/>
              </a:rPr>
              <a:t>: since 12 December, Marco Riccardo Rusconi</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own</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legal personality</a:t>
            </a:r>
            <a:pPr indent="0" marL="0">
              <a:lnSpc>
                <a:spcPct val="120000"/>
              </a:lnSpc>
              <a:buNone/>
            </a:pPr>
            <a:r>
              <a:rPr lang="en-US" sz="1500" dirty="0">
                <a:solidFill>
                  <a:schemeClr val="tx2"/>
                </a:solidFill>
                <a:latin typeface="+mn-lt" pitchFamily="34" charset="0"/>
                <a:ea typeface="+mn-lt" pitchFamily="34" charset="-122"/>
                <a:cs typeface="+mn-lt" pitchFamily="34" charset="-120"/>
              </a:rPr>
              <a:t>: with its own budget</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400" b="1" dirty="0">
                <a:solidFill>
                  <a:schemeClr val="tx1"/>
                </a:solidFill>
                <a:latin typeface="+mj-lt" pitchFamily="34" charset="0"/>
                <a:ea typeface="+mj-lt" pitchFamily="34" charset="-122"/>
                <a:cs typeface="+mj-lt" pitchFamily="34" charset="-120"/>
              </a:rPr>
              <a:t>Embassies and consulates abroad</a:t>
            </a:r>
            <a:endParaRPr lang="en-US" sz="24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313 posts in 2025</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NETWORK ABROAD</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313</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Italian posts abroad</a:t>
            </a:r>
            <a:pPr indent="0" marL="0">
              <a:lnSpc>
                <a:spcPct val="120000"/>
              </a:lnSpc>
              <a:buNone/>
            </a:pPr>
            <a:r>
              <a:rPr lang="en-US" sz="1500" dirty="0">
                <a:solidFill>
                  <a:schemeClr val="tx2"/>
                </a:solidFill>
                <a:latin typeface="+mn-lt" pitchFamily="34" charset="0"/>
                <a:ea typeface="+mn-lt" pitchFamily="34" charset="-122"/>
                <a:cs typeface="+mn-lt" pitchFamily="34" charset="-120"/>
              </a:rPr>
              <a:t>: in 2025</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130</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embassies</a:t>
            </a:r>
            <a:pPr indent="0" marL="0">
              <a:lnSpc>
                <a:spcPct val="120000"/>
              </a:lnSpc>
              <a:buNone/>
            </a:pPr>
            <a:r>
              <a:rPr lang="en-US" sz="1500" dirty="0">
                <a:solidFill>
                  <a:schemeClr val="tx2"/>
                </a:solidFill>
                <a:latin typeface="+mn-lt" pitchFamily="34" charset="0"/>
                <a:ea typeface="+mn-lt" pitchFamily="34" charset="-122"/>
                <a:cs typeface="+mn-lt" pitchFamily="34" charset="-120"/>
              </a:rPr>
              <a:t>: in 2025</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88</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Cultural Institutes</a:t>
            </a:r>
            <a:pPr indent="0" marL="0">
              <a:lnSpc>
                <a:spcPct val="120000"/>
              </a:lnSpc>
              <a:buNone/>
            </a:pPr>
            <a:r>
              <a:rPr lang="en-US" sz="1500" dirty="0">
                <a:solidFill>
                  <a:schemeClr val="tx2"/>
                </a:solidFill>
                <a:latin typeface="+mn-lt" pitchFamily="34" charset="0"/>
                <a:ea typeface="+mn-lt" pitchFamily="34" charset="-122"/>
                <a:cs typeface="+mn-lt" pitchFamily="34" charset="-120"/>
              </a:rPr>
              <a:t>: in 2025</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THE CONSUL WITH NO SALARY</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332 honorary consulates draw no salary from the state</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They only receive reimbursements for postal, telegraph and telephone expenses, while the 85 career offices are staffed by career officials.</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FOR THE CLASS</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How many Directorates General does MAECI have as of 2026?</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8</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9</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12</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THE FULL RECAP</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Read the full story on Recaplica </a:t>
            </a:r>
            <a:pPr indent="0" marL="0">
              <a:buNone/>
            </a:pPr>
            <a:r>
              <a:rPr lang="en-US" sz="1700" b="1" dirty="0">
                <a:solidFill>
                  <a:schemeClr val="bg1"/>
                </a:solidFill>
                <a:latin typeface="+mn-lt" pitchFamily="34" charset="0"/>
                <a:ea typeface="+mn-lt" pitchFamily="34" charset="-122"/>
                <a:cs typeface="+mn-lt" pitchFamily="34" charset="-120"/>
              </a:rPr>
              <a:t>recaplica.com/en/civics/italian-ministry-of-foreign-affairs/</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Official Gazette · Normattiva · MAECI · AICS</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16</Slides>
  <Notes>16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Italian Ministry of Foreign Affairs: how MAECI is organized — Recap</dc:title>
  <dc:subject>PptxGenJS Presentation</dc:subject>
  <dc:creator>Recaplica</dc:creator>
  <cp:lastModifiedBy>Recaplica</cp:lastModifiedBy>
  <cp:revision>1</cp:revision>
  <dcterms:created xsi:type="dcterms:W3CDTF">2026-09-29T17:01:18Z</dcterms:created>
  <dcterms:modified xsi:type="dcterms:W3CDTF">2026-09-29T17:01:18Z</dcterms:modified>
</cp:coreProperties>
</file>