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Default Extension="fntdata" ContentType="application/x-fontdata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</p:sldIdLst>
  <p:notesMasterIdLst>
    <p:notesMasterId r:id="rId16"/>
  </p:notesMasterIdLst>
  <p:sldSz cx="9144000" cy="5143500"/>
  <p:notesSz cx="5143500" cy="9144000"/>
  <p:embeddedFontLst>
    <p:embeddedFont>
      <p:font typeface="Bricolage Grotesque"/>
      <p:regular r:id="rId21"/>
      <p:bold r:id="rId22"/>
    </p:embeddedFont>
    <p:embeddedFont>
      <p:font typeface="Atkinson Hyperlegible"/>
      <p:regular r:id="rId23"/>
      <p:bold r:id="rId24"/>
      <p:italic r:id="rId25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notesMaster" Target="notesMasters/notesMaster1.xml"/><Relationship Id="rId17" Type="http://schemas.openxmlformats.org/officeDocument/2006/relationships/presProps" Target="presProps.xml"/><Relationship Id="rId18" Type="http://schemas.openxmlformats.org/officeDocument/2006/relationships/viewProps" Target="viewProps.xml"/><Relationship Id="rId19" Type="http://schemas.openxmlformats.org/officeDocument/2006/relationships/theme" Target="theme/theme1.xml"/><Relationship Id="rId20" Type="http://schemas.openxmlformats.org/officeDocument/2006/relationships/tableStyles" Target="tableStyles.xml"/><Relationship Id="rId21" Type="http://schemas.openxmlformats.org/officeDocument/2006/relationships/font" Target="fonts/font1.fntdata"/><Relationship Id="rId22" Type="http://schemas.openxmlformats.org/officeDocument/2006/relationships/font" Target="fonts/font2.fntdata"/><Relationship Id="rId23" Type="http://schemas.openxmlformats.org/officeDocument/2006/relationships/font" Target="fonts/font3.fntdata"/><Relationship Id="rId24" Type="http://schemas.openxmlformats.org/officeDocument/2006/relationships/font" Target="fonts/font4.fntdata"/><Relationship Id="rId25" Type="http://schemas.openxmlformats.org/officeDocument/2006/relationships/font" Target="fonts/font5.fntdata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IMAT is the admission test for international students applying to Medicine and Surgery degrees taught in English in Italy. It's a pen-and-paper exam, separate from the route Italian-language applicants follow. Let's see how it's built, what it covers, and how to register.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There's a specific test for that: the IMAT, International Medical Admissions Test. It's a single written exam, and it's different from what Italian-language applicants to Medicine have taken since a 2025 reform.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Per the University of Pavia's admissions page, the IMAT is a pen-and-paper test of 60 multiple-choice questions, each with five answer options and a single correct one, for a maximum score of 90.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University of Messina's IMAT information page splits the 60 questions into five areas for the 2026/2027 intake: 4 reading skills and general knowledge, 5 logical reasoning, 23 biology, 15 chemistry, 13 physics and mathematics.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Candidates get 100 minutes to complete the IMAT; those with a certified learning disorder or a serious illness can request 30% extra time from the university's dedicated office. Registration runs through Universitaly.it.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Two separate tracks, two separate routes. Italy's domestic applicants moved from a one-day entrance test to the open semester in 2025; the IMAT, for English-language applicants, wasn't touched by that reform.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Both routes register through Universitaly.it, but they lead candidates through very different processes: a single written test for the IMAT, a semester of coursework and three subject exams for the open semester.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Answer: A. The IMAT is a pen-and-paper test of 60 multiple-choice questions, worth a maximum of 90 points. Second question if there's time: true or false, Italian-language applicants to Medicine also sit the IMAT? (False: they follow the open semester instead.)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To review, the Recap page has a 5-question quiz and flashcards, with the full sources listed at the bottom.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3-1.png"/><Relationship Id="rId2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8-1.png"/><Relationship Id="rId2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OV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869180"/>
            <a:ext cx="9144000" cy="274320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35240" y="384048"/>
            <a:ext cx="1005840" cy="100584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LAIN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scripts/assets/deck-logo-til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4791456"/>
            <a:ext cx="201168" cy="20116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49808" y="4754880"/>
            <a:ext cx="1463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recaplica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HAPT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1004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ORTRAI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47472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1005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TRIPTYCH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048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3" name="Shape 1"/>
          <p:cNvSpPr/>
          <p:nvPr/>
        </p:nvSpPr>
        <p:spPr>
          <a:xfrm>
            <a:off x="3048000" y="0"/>
            <a:ext cx="3048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4" name="Shape 2"/>
          <p:cNvSpPr/>
          <p:nvPr/>
        </p:nvSpPr>
        <p:spPr>
          <a:xfrm>
            <a:off x="6096000" y="0"/>
            <a:ext cx="0" cy="514350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STATEMEN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1007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LOSING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4005072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005072"/>
            <a:ext cx="9144000" cy="64008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18120" y="384048"/>
            <a:ext cx="822960" cy="82296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CIVICS ·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02920" y="2103120"/>
            <a:ext cx="813816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2000"/>
              </a:lnSpc>
              <a:buNone/>
            </a:pPr>
            <a:r>
              <a:rPr lang="en-US" sz="6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IMAT Exam</a:t>
            </a:r>
            <a:endParaRPr lang="en-US" sz="6000" dirty="0"/>
          </a:p>
        </p:txBody>
      </p:sp>
      <p:sp>
        <p:nvSpPr>
          <p:cNvPr id="4" name="Text 2"/>
          <p:cNvSpPr/>
          <p:nvPr/>
        </p:nvSpPr>
        <p:spPr>
          <a:xfrm>
            <a:off x="548640" y="4114800"/>
            <a:ext cx="8046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Italy's admission test for English-language Medicine</a:t>
            </a:r>
            <a:endParaRPr lang="en-US" sz="1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HOOK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1943964" y="2843632"/>
            <a:ext cx="2725268" cy="348691"/>
          </a:xfrm>
          <a:prstGeom prst="rect">
            <a:avLst/>
          </a:prstGeom>
          <a:solidFill>
            <a:srgbClr val="FFD435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1822704"/>
            <a:ext cx="7955280" cy="15300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Want to study Medicine in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Italy, in English?</a:t>
            </a:r>
            <a:endParaRPr lang="en-US" sz="4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WHAT'S AHEAD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27101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1463040" y="123444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Who takes the IMAT</a:t>
            </a:r>
            <a:endParaRPr lang="en-US" sz="2300" dirty="0"/>
          </a:p>
        </p:txBody>
      </p:sp>
      <p:sp>
        <p:nvSpPr>
          <p:cNvPr id="5" name="Shape 3"/>
          <p:cNvSpPr/>
          <p:nvPr/>
        </p:nvSpPr>
        <p:spPr>
          <a:xfrm>
            <a:off x="548640" y="201168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48640" y="213969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1463040" y="210312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exam format and scoring</a:t>
            </a:r>
            <a:endParaRPr lang="en-US" sz="2300" dirty="0"/>
          </a:p>
        </p:txBody>
      </p:sp>
      <p:sp>
        <p:nvSpPr>
          <p:cNvPr id="8" name="Shape 6"/>
          <p:cNvSpPr/>
          <p:nvPr/>
        </p:nvSpPr>
        <p:spPr>
          <a:xfrm>
            <a:off x="548640" y="288036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48640" y="300837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1463040" y="297180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five subject areas</a:t>
            </a:r>
            <a:endParaRPr lang="en-US" sz="2300" dirty="0"/>
          </a:p>
        </p:txBody>
      </p:sp>
      <p:sp>
        <p:nvSpPr>
          <p:cNvPr id="11" name="Shape 9"/>
          <p:cNvSpPr/>
          <p:nvPr/>
        </p:nvSpPr>
        <p:spPr>
          <a:xfrm>
            <a:off x="548640" y="374904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8640" y="387705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1463040" y="384048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Timing, registration, and Italy's other route</a:t>
            </a:r>
            <a:endParaRPr lang="en-US" sz="2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CHAPTER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Who takes the IMAT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English-language Medicine, international applicants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EXAM AT A GLANCE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60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questions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pen-and-paper, multiple-choice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90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points maximum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the top achievable score</a:t>
            </a:r>
            <a:endParaRPr lang="en-US" sz="1500" dirty="0"/>
          </a:p>
        </p:txBody>
      </p:sp>
      <p:sp>
        <p:nvSpPr>
          <p:cNvPr id="7" name="Text 5"/>
          <p:cNvSpPr/>
          <p:nvPr/>
        </p:nvSpPr>
        <p:spPr>
          <a:xfrm>
            <a:off x="60350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5</a:t>
            </a:r>
            <a:endParaRPr lang="en-US" sz="4800" dirty="0"/>
          </a:p>
        </p:txBody>
      </p:sp>
      <p:sp>
        <p:nvSpPr>
          <p:cNvPr id="8" name="Text 6"/>
          <p:cNvSpPr/>
          <p:nvPr/>
        </p:nvSpPr>
        <p:spPr>
          <a:xfrm>
            <a:off x="60350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answer options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one correct per question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CHAPTER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7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What the exam covers</a:t>
            </a:r>
            <a:endParaRPr lang="en-US" sz="37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Five subject areas, one paper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LARGEST SECTIONS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23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biology questions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the largest single section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15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chemistry questions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the second-largest section</a:t>
            </a:r>
            <a:endParaRPr lang="en-US" sz="1500" dirty="0"/>
          </a:p>
        </p:txBody>
      </p:sp>
      <p:sp>
        <p:nvSpPr>
          <p:cNvPr id="7" name="Text 5"/>
          <p:cNvSpPr/>
          <p:nvPr/>
        </p:nvSpPr>
        <p:spPr>
          <a:xfrm>
            <a:off x="60350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13</a:t>
            </a:r>
            <a:endParaRPr lang="en-US" sz="4800" dirty="0"/>
          </a:p>
        </p:txBody>
      </p:sp>
      <p:sp>
        <p:nvSpPr>
          <p:cNvPr id="8" name="Text 6"/>
          <p:cNvSpPr/>
          <p:nvPr/>
        </p:nvSpPr>
        <p:spPr>
          <a:xfrm>
            <a:off x="60350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physics and maths questions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logic and general knowledge add 5 and 4 more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CHAPTER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5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Timing and registration</a:t>
            </a:r>
            <a:endParaRPr lang="en-US" sz="35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100 minutes, one national portal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ON THE CLOCK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100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minutes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standard time allowed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+30%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extra time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for a certified learning disorder or serious illness</a:t>
            </a:r>
            <a:endParaRPr lang="en-US" sz="1500" dirty="0"/>
          </a:p>
        </p:txBody>
      </p:sp>
      <p:sp>
        <p:nvSpPr>
          <p:cNvPr id="7" name="Text 5"/>
          <p:cNvSpPr/>
          <p:nvPr/>
        </p:nvSpPr>
        <p:spPr>
          <a:xfrm>
            <a:off x="60350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</a:t>
            </a:r>
            <a:endParaRPr lang="en-US" sz="4800" dirty="0"/>
          </a:p>
        </p:txBody>
      </p:sp>
      <p:sp>
        <p:nvSpPr>
          <p:cNvPr id="8" name="Text 6"/>
          <p:cNvSpPr/>
          <p:nvPr/>
        </p:nvSpPr>
        <p:spPr>
          <a:xfrm>
            <a:off x="60350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national portal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Universitaly.it, for every candidate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E58278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NOT THE SAME TEST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371600"/>
            <a:ext cx="804672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5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IMAT isn't Italy's domestic medical-school exam.</a:t>
            </a:r>
            <a:endParaRPr lang="en-US" sz="5000" dirty="0"/>
          </a:p>
        </p:txBody>
      </p:sp>
      <p:sp>
        <p:nvSpPr>
          <p:cNvPr id="4" name="Text 2"/>
          <p:cNvSpPr/>
          <p:nvPr/>
        </p:nvSpPr>
        <p:spPr>
          <a:xfrm>
            <a:off x="548640" y="3474720"/>
            <a:ext cx="749808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Since a 2025 reform, Italian-language applicants no longer sit an entrance test at all: they follow the </a:t>
            </a:r>
            <a:pPr indent="0" marL="0">
              <a:lnSpc>
                <a:spcPct val="125000"/>
              </a:lnSpc>
              <a:buNone/>
            </a:pPr>
            <a:r>
              <a:rPr lang="en-US" sz="175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open semester</a:t>
            </a:r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, a run of university coursework that closes with three subject exams. The </a:t>
            </a:r>
            <a:pPr indent="0" marL="0">
              <a:lnSpc>
                <a:spcPct val="125000"/>
              </a:lnSpc>
              <a:buNone/>
            </a:pPr>
            <a:r>
              <a:rPr lang="en-US" sz="175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IMAT stands apart</a:t>
            </a:r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, unchanged, for English-language applicants only.</a:t>
            </a:r>
            <a:endParaRPr lang="en-US" sz="17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</a:t>
            </a:fld>
            <a:endParaRPr lang="en-US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CHAPTER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Italy's other route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What Italian-language applicants do instead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11</a:t>
            </a:fld>
            <a:endParaRPr lang="en-US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TWO TRACKS, ONE PORTAL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AEDF0"/>
          </a:solidFill>
          <a:ln/>
        </p:spPr>
      </p:sp>
      <p:sp>
        <p:nvSpPr>
          <p:cNvPr id="4" name="Text 2"/>
          <p:cNvSpPr/>
          <p:nvPr/>
        </p:nvSpPr>
        <p:spPr>
          <a:xfrm>
            <a:off x="82296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47525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IMAT</a:t>
            </a:r>
            <a:endParaRPr lang="en-US" sz="2200" dirty="0"/>
          </a:p>
        </p:txBody>
      </p:sp>
      <p:sp>
        <p:nvSpPr>
          <p:cNvPr id="5" name="Shape 3"/>
          <p:cNvSpPr/>
          <p:nvPr/>
        </p:nvSpPr>
        <p:spPr>
          <a:xfrm>
            <a:off x="82296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82296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WHO TAKES IT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82296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English-language applicants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82296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82296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FORMAT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82296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One written exam, 60 questions</a:t>
            </a:r>
            <a:endParaRPr lang="en-US" sz="1600" dirty="0"/>
          </a:p>
        </p:txBody>
      </p:sp>
      <p:sp>
        <p:nvSpPr>
          <p:cNvPr id="11" name="Shape 9"/>
          <p:cNvSpPr/>
          <p:nvPr/>
        </p:nvSpPr>
        <p:spPr>
          <a:xfrm>
            <a:off x="470916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2F0EA"/>
          </a:solidFill>
          <a:ln/>
        </p:spPr>
      </p:sp>
      <p:sp>
        <p:nvSpPr>
          <p:cNvPr id="12" name="Text 10"/>
          <p:cNvSpPr/>
          <p:nvPr/>
        </p:nvSpPr>
        <p:spPr>
          <a:xfrm>
            <a:off x="498348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open semester</a:t>
            </a:r>
            <a:endParaRPr lang="en-US" sz="2200" dirty="0"/>
          </a:p>
        </p:txBody>
      </p:sp>
      <p:sp>
        <p:nvSpPr>
          <p:cNvPr id="13" name="Shape 11"/>
          <p:cNvSpPr/>
          <p:nvPr/>
        </p:nvSpPr>
        <p:spPr>
          <a:xfrm>
            <a:off x="498348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98348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WHO TAKES IT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498348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Italian-language applicants</a:t>
            </a:r>
            <a:endParaRPr lang="en-US" sz="1600" dirty="0"/>
          </a:p>
        </p:txBody>
      </p:sp>
      <p:sp>
        <p:nvSpPr>
          <p:cNvPr id="16" name="Shape 14"/>
          <p:cNvSpPr/>
          <p:nvPr/>
        </p:nvSpPr>
        <p:spPr>
          <a:xfrm>
            <a:off x="498348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98348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FORMAT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498348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Coursework, then three subject exams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548640" y="3977640"/>
            <a:ext cx="80467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Same portal, two different exams.</a:t>
            </a:r>
            <a:endParaRPr lang="en-US" sz="16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12</a:t>
            </a:fld>
            <a:endParaRPr lang="en-US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TEST YOURSELF · FOR THE CLASSROOM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960120"/>
            <a:ext cx="7863840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How many questions does the IMAT have, and what's the maximum score?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548640" y="214884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60 questions, 90 points maximum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548640" y="292608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93 questions, 100 points maximum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548640" y="370332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31 questions, 30 points maximum</a:t>
            </a: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13</a:t>
            </a:fld>
            <a:endParaRPr lang="en-US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NOW, REVIEW TIME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463040"/>
            <a:ext cx="8046720" cy="155448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Clear in 30 seconds.</a:t>
            </a:r>
            <a:endParaRPr lang="en-US" sz="4000" dirty="0"/>
          </a:p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Yours in 10 minutes.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548640" y="3200400"/>
            <a:ext cx="80467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 5-question quiz and 7 flashcards: </a:t>
            </a:r>
            <a:pPr indent="0" marL="0">
              <a:buNone/>
            </a:pPr>
            <a:r>
              <a:rPr lang="en-US" sz="170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recaplica.com/en/civics/imat-exam/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548640" y="4251960"/>
            <a:ext cx="804672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2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Sources: </a:t>
            </a:r>
            <a:pPr indent="0" marL="0">
              <a:lnSpc>
                <a:spcPct val="12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University of Pavia · University of Messina · MUR</a:t>
            </a:r>
            <a:endParaRPr lang="en-US" sz="12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Recaplica">
  <a:themeElements>
    <a:clrScheme name="Recaplica">
      <a:dk1>
        <a:srgbClr val="161D27"/>
      </a:dk1>
      <a:lt1>
        <a:srgbClr val="FAF8F3"/>
      </a:lt1>
      <a:dk2>
        <a:srgbClr val="56616E"/>
      </a:dk2>
      <a:lt2>
        <a:srgbClr val="FFFFFF"/>
      </a:lt2>
      <a:accent1>
        <a:srgbClr val="0B6B5C"/>
      </a:accent1>
      <a:accent2>
        <a:srgbClr val="FFD435"/>
      </a:accent2>
      <a:accent3>
        <a:srgbClr val="2C4A9E"/>
      </a:accent3>
      <a:accent4>
        <a:srgbClr val="4F6414"/>
      </a:accent4>
      <a:accent5>
        <a:srgbClr val="A12B22"/>
      </a:accent5>
      <a:accent6>
        <a:srgbClr val="8A4B10"/>
      </a:accent6>
      <a:hlink>
        <a:srgbClr val="0B6B5C"/>
      </a:hlink>
      <a:folHlink>
        <a:srgbClr val="084F44"/>
      </a:folHlink>
    </a:clrScheme>
    <a:fontScheme name="Recaplica">
      <a:majorFont>
        <a:latin typeface="Bricolage Grotesque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tkinson Hyperlegible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14</Slides>
  <Notes>14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7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</vt:vector>
  </TitlesOfParts>
  <Company>recaplica.com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IMAT Exam: What It Is and How Italy's English-Language Medical Test Works — Recap</dc:title>
  <dc:subject>PptxGenJS Presentation</dc:subject>
  <dc:creator>Recaplica</dc:creator>
  <cp:lastModifiedBy>Recaplica</cp:lastModifiedBy>
  <cp:revision>1</cp:revision>
  <dcterms:created xsi:type="dcterms:W3CDTF">2026-09-29T17:01:18Z</dcterms:created>
  <dcterms:modified xsi:type="dcterms:W3CDTF">2026-09-29T17:01:18Z</dcterms:modified>
</cp:coreProperties>
</file>