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 institutions, each with a different job, share the work of running the European Union. The main ones are the Parliament, the European Council, the Council of the EU, the Commission, the Court of Justice, the European Central Bank and the European Court of Auditors.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the Parliament alone, and not the European Council. The proposal starts at the Commission, then the Parliament and the Council of the EU negotiate it together over up to three readings.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European Council brings together heads of state or government and sets broad political priorities, but it does not legislate. The Council of the European Union brings together national sector ministers and, together with the Parliament, adopts actual legislation.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the press mixes them up because the names are nearly identical. The difference decides who is actually writing a given rule: only the second one, alongside the Parliament, holds legislative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1979, MEPs have been elected by direct universal suffrage every five years under proportional representation. In the 2024-2029 term there are 720 of them, fifteen more than the previous term, organised into eight political groups by political affinity rather than nationality.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qualified majority requires two conditions together: at least 55% of member states in favour, meaning 15 of 27, representing at least 65% of the EU's total population. A blocking minority needs at least four states against, otherwise the majority is still considered reached.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vast majority of EU laws follow this pattern: the Commission proposes, the Parliament and the Council of the EU negotiate and amend the text over up to three readings, then adopt it together. Neither institution can do it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European Council, made up of heads of state or government. Follow-up question: how many states are needed for a qualified majority at the Council of the EU? At least 15 of 27, representing 65% of the population.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figures come from the official portals of the European Union, the Council, the Parliament, the Commission, the Court of Justice and the European Central Bank.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European Union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Seven institutions, who decides what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START</a:t>
            </a:r>
            <a:endParaRPr lang="en-US" sz="1300" dirty="0"/>
          </a:p>
        </p:txBody>
      </p:sp>
      <p:sp>
        <p:nvSpPr>
          <p:cNvPr id="3" name="Shape 1"/>
          <p:cNvSpPr/>
          <p:nvPr/>
        </p:nvSpPr>
        <p:spPr>
          <a:xfrm>
            <a:off x="3270555" y="2843632"/>
            <a:ext cx="13556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actually writes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European laws?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Councils, not 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proposes the laws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vote that carries the most weight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law, step by step</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MOST OF THE CONFUSION STARTS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European Council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SITS THERE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heads of state and government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sets political direction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Council of the EU</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SITS THERE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national ministers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adopts laws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Only one of the two votes on laws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European Council and the Council of the EU are the same thing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two separate bodies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European Council sets political direction without legislating, while the Council of the European Union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votes on laws together with the Parliament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PARLIAMENT IN THE 2024-2029 TERM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MEPs</a:t>
            </a:r>
            <a:pPr indent="0" marL="0">
              <a:lnSpc>
                <a:spcPct val="120000"/>
              </a:lnSpc>
              <a:buNone/>
            </a:pPr>
            <a:r>
              <a:rPr lang="en-US" sz="1500" dirty="0">
                <a:solidFill>
                  <a:schemeClr val="tx2"/>
                </a:solidFill>
                <a:latin typeface="+mn-lt" pitchFamily="34" charset="0"/>
                <a:ea typeface="+mn-lt" pitchFamily="34" charset="-122"/>
                <a:cs typeface="+mn-lt" pitchFamily="34" charset="-120"/>
              </a:rPr>
              <a:t>: elected every five years by direct suffrage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political groups</a:t>
            </a:r>
            <a:pPr indent="0" marL="0">
              <a:lnSpc>
                <a:spcPct val="120000"/>
              </a:lnSpc>
              <a:buNone/>
            </a:pPr>
            <a:r>
              <a:rPr lang="en-US" sz="1500" dirty="0">
                <a:solidFill>
                  <a:schemeClr val="tx2"/>
                </a:solidFill>
                <a:latin typeface="+mn-lt" pitchFamily="34" charset="0"/>
                <a:ea typeface="+mn-lt" pitchFamily="34" charset="-122"/>
                <a:cs typeface="+mn-lt" pitchFamily="34" charset="-120"/>
              </a:rPr>
              <a:t>: organised by affinity, not by nationality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member states</a:t>
            </a:r>
            <a:pPr indent="0" marL="0">
              <a:lnSpc>
                <a:spcPct val="120000"/>
              </a:lnSpc>
              <a:buNone/>
            </a:pPr>
            <a:r>
              <a:rPr lang="en-US" sz="1500" dirty="0">
                <a:solidFill>
                  <a:schemeClr val="tx2"/>
                </a:solidFill>
                <a:latin typeface="+mn-lt" pitchFamily="34" charset="0"/>
                <a:ea typeface="+mn-lt" pitchFamily="34" charset="-122"/>
                <a:cs typeface="+mn-lt" pitchFamily="34" charset="-120"/>
              </a:rPr>
              <a:t>: represented under degressive proportionality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QUALIFIED MAJORITY AT THE COUNCIL OF THE EU</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Proposal put to a vote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 the Council of the EU</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 of 27 states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 least 55%</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65% of the population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threshold reached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AN EU LAW COMES TO BE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Commission proposes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right of initiative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Negotiation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Parliament and Council, up to three readings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Joint adoption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law takes effect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body sets the EU's overall political direction without voting on laws?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Council of the European Union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European Council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European Parliament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REVIEW THE EUROPEAN UNION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recaplica.com/en/civics/how-the-european-union-works/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European Union · Council of the EU · European Parliament · European Commission · Court of Justice of the EU · ECB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the European Union Works: Who Really Runs It — Recap</dc:title>
  <dc:subject>PptxGenJS Presentation</dc:subject>
  <dc:creator>Recaplica</dc:creator>
  <cp:lastModifiedBy>Recaplica</cp:lastModifiedBy>
  <cp:revision>1</cp:revision>
  <dcterms:created xsi:type="dcterms:W3CDTF">2026-09-29T17:01:18Z</dcterms:created>
  <dcterms:modified xsi:type="dcterms:W3CDTF">2026-09-29T17:01:18Z</dcterms:modified>
</cp:coreProperties>
</file>