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SPID is not only a login system. Since 2020, Italy has also had a SPID-based signature, set out by law. Today we look at what the rule says, how it works technically, who actually offers it, and what large providers sell under the same name.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short answer is: it depends who offers it. A SPID-based signature has existed by law since 2020, but in practice it is almost entirely for organizations; what large providers sell to the public is usually something else, a qualified digital signature activated through SPID.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23 March 2020, AgID Determination no. 157/2020 established the SPID-based signature, based on Article 20 of Italy's Digital Administration Code. A document signed this way produces the effects of Civil Code Article 2702, the same rule governing a private agreement signed by hand. As of October 2025, AgID counted over 41 million SPID identities issued in Italy.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service provider, a municipality or a company, shows a "Sign with SPID" button; the user picks their identity provider, which applies the signature to a document in PDF/A-2a format, unmodifiable and unencrypted. Both the service provider and the SPID identity provider must hold qualified electronic seals.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Under the 2014 eIDAS regulation, the SPID-based signature is an Advanced Electronic Signature: it meets the requirements of Article 26, but without a qualified signature creation device or a qualified certificate. A qualified digital signature requires both, making it the highest level recognized under EU law.</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are Lepida's public rates, the SPID provider that documents the Article 20 CAD service most clearly: built for member organizations and contracted partners, not for private citizens, who cannot contract the service on their own as of 2026.</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the provider that documents the Article 20 CAD service most clearly, reserves it for member organizations and contracted partners. What InfoCert and other providers sell to the public as "signature with SPID" is a different product: SPID used for identity verification to activate a separate, paid qualified digital signature.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Lepida is the only provider that documents the real SPID-based signature from the guidelines, but only for organizations. InfoCert instead sells a package where SPID only verifies the user's identity: the signature applied is a separate qualified digital signature, for a fee. PosteID's official page, finally, describes the opposite path: using an already active digital signature to obtain SPID credentials.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free, direct SPID-based signature from the guidelines does exist, but in practice it reaches almost only organizations. A private citizen searching online for "digital signature with SPID" almost always finds a paid product like InfoCert's.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Answer: A. SPID only verifies the user's identity; the signature applied to the document is a separate, paid qualified or advanced digital signature. If there's time, a second question from the Recap's quiz: true or false, as of 2026 any private citizen can freely sign their own contract with a "Sign with SPID" button on a website of their choosing? (False: in documented practice it stays almost entirely with organizations.)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the full sources listed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CIVICS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Digital Signature with SPID</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What the law says, and what providers actually sell</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BEFORE WE START</a:t>
            </a:r>
            <a:endParaRPr lang="en-US" sz="1300" dirty="0"/>
          </a:p>
        </p:txBody>
      </p:sp>
      <p:sp>
        <p:nvSpPr>
          <p:cNvPr id="3" name="Shape 1"/>
          <p:cNvSpPr/>
          <p:nvPr/>
        </p:nvSpPr>
        <p:spPr>
          <a:xfrm>
            <a:off x="5381701" y="2106016"/>
            <a:ext cx="1236624"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Is SPID enough to sign a</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contract?</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WE'LL COVER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legal framework</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Signatures under EU law</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Who actually offers it</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What providers sell</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The legal framework</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What the 2020 law says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THE LAW IN THREE NUMBERS</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AgID Determination 157</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guidelines on signing with SPID</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2,702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Civil Code article</a:t>
            </a:r>
            <a:pPr indent="0" marL="0">
              <a:lnSpc>
                <a:spcPct val="120000"/>
              </a:lnSpc>
              <a:buNone/>
            </a:pPr>
            <a:r>
              <a:rPr lang="en-US" sz="1500" dirty="0">
                <a:solidFill>
                  <a:schemeClr val="tx2"/>
                </a:solidFill>
                <a:latin typeface="+mn-lt" pitchFamily="34" charset="0"/>
                <a:ea typeface="+mn-lt" pitchFamily="34" charset="-122"/>
                <a:cs typeface="+mn-lt" pitchFamily="34" charset="-120"/>
              </a:rPr>
              <a:t>: same effect as a handwritten private agreement</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41M+</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SPID identities</a:t>
            </a:r>
            <a:pPr indent="0" marL="0">
              <a:lnSpc>
                <a:spcPct val="120000"/>
              </a:lnSpc>
              <a:buNone/>
            </a:pPr>
            <a:r>
              <a:rPr lang="en-US" sz="1500" dirty="0">
                <a:solidFill>
                  <a:schemeClr val="tx2"/>
                </a:solidFill>
                <a:latin typeface="+mn-lt" pitchFamily="34" charset="0"/>
                <a:ea typeface="+mn-lt" pitchFamily="34" charset="-122"/>
                <a:cs typeface="+mn-lt" pitchFamily="34" charset="-120"/>
              </a:rPr>
              <a:t>: issued in Italy, AgID count, October 2025</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HOW THE "SIGN WITH SPID" BUTTON WORKS</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Qualified seals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Required from both sides</a:t>
            </a:r>
            <a:endParaRPr lang="en-US" sz="1600" dirty="0"/>
          </a:p>
        </p:txBody>
      </p:sp>
      <p:sp>
        <p:nvSpPr>
          <p:cNvPr id="5" name="Shape 3"/>
          <p:cNvSpPr/>
          <p:nvPr/>
        </p:nvSpPr>
        <p:spPr>
          <a:xfrm>
            <a:off x="914400"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The site shows the button</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The online service provider</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You pick your SPID provider</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Among those enabled for signing</a:t>
            </a:r>
            <a:endParaRPr lang="en-US" sz="1400" dirty="0"/>
          </a:p>
        </p:txBody>
      </p:sp>
      <p:sp>
        <p:nvSpPr>
          <p:cNvPr id="9" name="Shape 7"/>
          <p:cNvSpPr/>
          <p:nvPr/>
        </p:nvSpPr>
        <p:spPr>
          <a:xfrm>
            <a:off x="7991856"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Document signed</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PDF/A-2a format, PAdES signature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350" b="1" dirty="0">
                <a:solidFill>
                  <a:schemeClr val="tx1"/>
                </a:solidFill>
                <a:latin typeface="+mj-lt" pitchFamily="34" charset="0"/>
                <a:ea typeface="+mj-lt" pitchFamily="34" charset="-122"/>
                <a:cs typeface="+mj-lt" pitchFamily="34" charset="-120"/>
              </a:rPr>
              <a:t>Signatures under EU law</a:t>
            </a:r>
            <a:endParaRPr lang="en-US" sz="335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AES versus qualified signature, the difference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AES-VIA-SPID OR QUALIFIED SIGNATURE?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1950" b="1" dirty="0">
                <a:solidFill>
                  <a:srgbClr val="47525F"/>
                </a:solidFill>
                <a:latin typeface="+mj-lt" pitchFamily="34" charset="0"/>
                <a:ea typeface="+mj-lt" pitchFamily="34" charset="-122"/>
                <a:cs typeface="+mj-lt" pitchFamily="34" charset="-120"/>
              </a:rPr>
              <a:t>SPID-based signature (AES)</a:t>
            </a:r>
            <a:endParaRPr lang="en-US" sz="195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Not required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OFFERS IT, IN 2026</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Almost only organizations, via Lepida</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150" b="1" dirty="0">
                <a:solidFill>
                  <a:schemeClr val="accent1"/>
                </a:solidFill>
                <a:latin typeface="+mj-lt" pitchFamily="34" charset="0"/>
                <a:ea typeface="+mj-lt" pitchFamily="34" charset="-122"/>
                <a:cs typeface="+mj-lt" pitchFamily="34" charset="-120"/>
              </a:rPr>
              <a:t>Qualified signature (QES)</a:t>
            </a:r>
            <a:endParaRPr lang="en-US" sz="215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QUALIFIED DEVICE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Required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WHO SELLS IT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InfoCert and others, for a fee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Two different signatures, one confusing brand name.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Who actually offers it</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A service that stays with organizations</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IT COSTS AN ORGANIZATION</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enabled employee, member organizations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year</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enabled employee, partners, minimum 50 users</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€0.10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excl. VAT, per signature</a:t>
            </a:r>
            <a:pPr indent="0" marL="0">
              <a:lnSpc>
                <a:spcPct val="120000"/>
              </a:lnSpc>
              <a:buNone/>
            </a:pPr>
            <a:r>
              <a:rPr lang="en-US" sz="1500" dirty="0">
                <a:solidFill>
                  <a:schemeClr val="tx2"/>
                </a:solidFill>
                <a:latin typeface="+mn-lt" pitchFamily="34" charset="0"/>
                <a:ea typeface="+mn-lt" pitchFamily="34" charset="-122"/>
                <a:cs typeface="+mn-lt" pitchFamily="34" charset="-120"/>
              </a:rPr>
              <a:t>: for integrated digital services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FALSE BELIEF</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SPID does not sign a contract on its own.</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The real SPID-based signature has existed since 2020, but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almost only for organizations</a:t>
            </a:r>
            <a:pPr indent="0" marL="0">
              <a:lnSpc>
                <a:spcPct val="125000"/>
              </a:lnSpc>
              <a:buNone/>
            </a:pPr>
            <a:r>
              <a:rPr lang="en-US" sz="1750" dirty="0">
                <a:solidFill>
                  <a:srgbClr val="D8D6CF"/>
                </a:solidFill>
                <a:latin typeface="+mn-lt" pitchFamily="34" charset="0"/>
                <a:ea typeface="+mn-lt" pitchFamily="34" charset="-122"/>
                <a:cs typeface="+mn-lt" pitchFamily="34" charset="-120"/>
              </a:rPr>
              <a:t>: what large providers sell online is usually </a:t>
            </a:r>
            <a:pPr indent="0" marL="0">
              <a:lnSpc>
                <a:spcPct val="125000"/>
              </a:lnSpc>
              <a:buNone/>
            </a:pPr>
            <a:r>
              <a:rPr lang="en-US" sz="1750" b="1" dirty="0">
                <a:solidFill>
                  <a:schemeClr val="bg1"/>
                </a:solidFill>
                <a:latin typeface="+mn-lt" pitchFamily="34" charset="0"/>
                <a:ea typeface="+mn-lt" pitchFamily="34" charset="-122"/>
                <a:cs typeface="+mn-lt" pitchFamily="34" charset="-120"/>
              </a:rPr>
              <a:t>a different signature</a:t>
            </a:r>
            <a:pPr indent="0" marL="0">
              <a:lnSpc>
                <a:spcPct val="125000"/>
              </a:lnSpc>
              <a:buNone/>
            </a:pPr>
            <a:r>
              <a:rPr lang="en-US" sz="1750" dirty="0">
                <a:solidFill>
                  <a:srgbClr val="D8D6CF"/>
                </a:solidFill>
                <a:latin typeface="+mn-lt" pitchFamily="34" charset="0"/>
                <a:ea typeface="+mn-lt" pitchFamily="34" charset="-122"/>
                <a:cs typeface="+mn-lt" pitchFamily="34" charset="-120"/>
              </a:rPr>
              <a:t>, a qualified one, activated through SPID.</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CHAPTER</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What providers sell</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SPID to activate a different signature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WHO OFFERS WHAT, IN 2026</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Lepida</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Article 20 CAD signature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Only for member organizations and partners, not individuals</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InfoCert</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activate a qualified signature</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 paid package, €19.90 + VAT for three signatures</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Poste ID</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SPID to obtain, not to sign</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Its official page uses a digital signature to activate SPID</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SO, IS IT FREE?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Yes</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organizations using Lepida</a:t>
            </a:r>
            <a:pPr indent="0" marL="0">
              <a:lnSpc>
                <a:spcPct val="120000"/>
              </a:lnSpc>
              <a:buNone/>
            </a:pPr>
            <a:r>
              <a:rPr lang="en-US" sz="1500" dirty="0">
                <a:solidFill>
                  <a:schemeClr val="tx2"/>
                </a:solidFill>
                <a:latin typeface="+mn-lt" pitchFamily="34" charset="0"/>
                <a:ea typeface="+mn-lt" pitchFamily="34" charset="-122"/>
                <a:cs typeface="+mn-lt" pitchFamily="34" charset="-120"/>
              </a:rPr>
              <a:t>: rates built for integrators, not for individuals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No</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for people buying from InfoCert</a:t>
            </a:r>
            <a:pPr indent="0" marL="0">
              <a:lnSpc>
                <a:spcPct val="120000"/>
              </a:lnSpc>
              <a:buNone/>
            </a:pPr>
            <a:r>
              <a:rPr lang="en-US" sz="1500" dirty="0">
                <a:solidFill>
                  <a:schemeClr val="tx2"/>
                </a:solidFill>
                <a:latin typeface="+mn-lt" pitchFamily="34" charset="0"/>
                <a:ea typeface="+mn-lt" pitchFamily="34" charset="-122"/>
                <a:cs typeface="+mn-lt" pitchFamily="34" charset="-120"/>
              </a:rPr>
              <a:t>: €19.90 + VAT for a package of three qualified signatures</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TEST YOURSELF · FOR THE CLASSROOM</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What does InfoCert actually sell under the name "Digital Signature with SPID Online"?</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SPID used as identity verification for a paid qualified signature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The same free signature from AgID's guidelines</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A new SPID identity provider</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recaplica.com/en/civics/digital-signature-with-spid/</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AgID · Lepida · InfoCert · spid.gov.it · eur-lex (eIDAS)</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SPID Digital Signature: Italy's Advanced Electronic Signature, Explained — Recap</dc:title>
  <dc:subject>PptxGenJS Presentation</dc:subject>
  <dc:creator>Recaplica</dc:creator>
  <cp:lastModifiedBy>Recaplica</cp:lastModifiedBy>
  <cp:revision>1</cp:revision>
  <dcterms:created xsi:type="dcterms:W3CDTF">2026-09-29T17:01:17Z</dcterms:created>
  <dcterms:modified xsi:type="dcterms:W3CDTF">2026-09-29T17:01:17Z</dcterms:modified>
</cp:coreProperties>
</file>