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SPID is not only a login system. Since 2020, Italy has also had a SPID-based signature, set out by law. Today we look at what the rule says, how it works technically, who actually offers it, and what large providers sell under the same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short answer is: it depends who offers it. A SPID-based signature has existed by law since 2020, but in practice it is almost entirely for organizations; what large providers sell to the public is usually something else, a qualified digital signature activated through SPID.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23 March 2020, AgID Determination no. 157/2020 established the SPID-based signature, based on Article 20 of Italy's Digital Administration Code. A document signed this way produces the effects of Civil Code Article 2702, the same rule governing a private agreement signed by hand. As of October 2025, AgID counted over 41 million SPID identities issued in Italy.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service provider, a municipality or a company, shows a "Sign with SPID" button; the user picks their identity provider, which applies the signature to a document in PDF/A-2a format, unmodifiable and unencrypted. Both the service provider and the SPID identity provider must hold qualified electronic seals.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the 2014 eIDAS regulation, the SPID-based signature is an Advanced Electronic Signature: it meets the requirements of Article 26, but without a qualified signature creation device or a qualified certificate. A qualified digital signature requires both, making it the highest level recognized under EU law.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Lepida, the provider that documents the Article 20 CAD service most clearly, reserves it for member organizations and contracted partners. What InfoCert and other providers sell to the public as "signature with SPID" is a different product: SPID used for identity verification to activate a separate, paid qualified digital signature.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Lepida is the only provider that documents the real SPID-based signature from the guidelines, but only for organizations. InfoCert instead sells a package where SPID only verifies the user's identity: the signature applied is a separate qualified digital signature, for a fee. PosteID's official page, finally, describes the opposite path: using an already active digital signature to obtain SPID credentials.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SPID only verifies the user's identity; the signature applied to the document is a separate, paid qualified or advanced digital signature. If there's time, a second question from the Recap's quiz: true or false, as of 2026 any private citizen can freely sign their own contract with a "Sign with SPID" button on a website of their choosing? (False: in documented practice it stays almost entirely with organizations.)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Digital Signature with SPID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the law says, and what providers actually sell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5381701" y="2106016"/>
            <a:ext cx="123662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SPID enough to sign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contract?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legal framework</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Signatures under EU law</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actually offers it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providers sell</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LAW IN THREE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AgID Determination 157</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guidelines on signing with SPID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2,702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Civil Code article</a:t>
            </a:r>
            <a:pPr indent="0" marL="0">
              <a:lnSpc>
                <a:spcPct val="120000"/>
              </a:lnSpc>
              <a:buNone/>
            </a:pPr>
            <a:r>
              <a:rPr lang="en-US" sz="1500" dirty="0">
                <a:solidFill>
                  <a:schemeClr val="tx2"/>
                </a:solidFill>
                <a:latin typeface="+mn-lt" pitchFamily="34" charset="0"/>
                <a:ea typeface="+mn-lt" pitchFamily="34" charset="-122"/>
                <a:cs typeface="+mn-lt" pitchFamily="34" charset="-120"/>
              </a:rPr>
              <a:t>: same effect as a handwritten private agreement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41M+</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SPID identities</a:t>
            </a:r>
            <a:pPr indent="0" marL="0">
              <a:lnSpc>
                <a:spcPct val="120000"/>
              </a:lnSpc>
              <a:buNone/>
            </a:pPr>
            <a:r>
              <a:rPr lang="en-US" sz="1500" dirty="0">
                <a:solidFill>
                  <a:schemeClr val="tx2"/>
                </a:solidFill>
                <a:latin typeface="+mn-lt" pitchFamily="34" charset="0"/>
                <a:ea typeface="+mn-lt" pitchFamily="34" charset="-122"/>
                <a:cs typeface="+mn-lt" pitchFamily="34" charset="-120"/>
              </a:rPr>
              <a:t>: issued in Italy, AgID count, October 2025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"SIGN WITH SPID" BUTTON WORKS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Qualified seals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Required from both sides</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site shows the button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online service provider</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You pick your SPID provider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Among those enabled for signing</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Document signed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PDF/A-2a format, PAdES signature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AES-VIA-SPID OR QUALIFIED SIGNATURE?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1950" b="1" dirty="0">
                <a:solidFill>
                  <a:srgbClr val="47525F"/>
                </a:solidFill>
                <a:latin typeface="+mj-lt" pitchFamily="34" charset="0"/>
                <a:ea typeface="+mj-lt" pitchFamily="34" charset="-122"/>
                <a:cs typeface="+mj-lt" pitchFamily="34" charset="-120"/>
              </a:rPr>
              <a:t>SPID-based signature (AES)</a:t>
            </a:r>
            <a:endParaRPr lang="en-US" sz="195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QUALIFIED DEVICE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 required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OFFERS IT, IN 2026</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Almost only organizations, via Lepida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150" b="1" dirty="0">
                <a:solidFill>
                  <a:schemeClr val="accent1"/>
                </a:solidFill>
                <a:latin typeface="+mj-lt" pitchFamily="34" charset="0"/>
                <a:ea typeface="+mj-lt" pitchFamily="34" charset="-122"/>
                <a:cs typeface="+mj-lt" pitchFamily="34" charset="-120"/>
              </a:rPr>
              <a:t>Qualified signature (QES)</a:t>
            </a:r>
            <a:endParaRPr lang="en-US" sz="215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QUALIFIED DEVICE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Required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SELLS IT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InfoCert and others, for a fee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different signatures, one confusing brand name.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BELIEF</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SPID does not sign a contract on its own.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real SPID-based signature has existed since 2020, but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almost only for organizations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 what large providers sell online is usually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different signature</a:t>
            </a:r>
            <a:pPr indent="0" marL="0">
              <a:lnSpc>
                <a:spcPct val="125000"/>
              </a:lnSpc>
              <a:buNone/>
            </a:pPr>
            <a:r>
              <a:rPr lang="en-US" sz="1750" dirty="0">
                <a:solidFill>
                  <a:srgbClr val="D8D6CF"/>
                </a:solidFill>
                <a:latin typeface="+mn-lt" pitchFamily="34" charset="0"/>
                <a:ea typeface="+mn-lt" pitchFamily="34" charset="-122"/>
                <a:cs typeface="+mn-lt" pitchFamily="34" charset="-120"/>
              </a:rPr>
              <a:t>, a qualified one, activated through SPID.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OFFERS WHAT, IN 2026</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Lepida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Article 20 CAD signature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Only for member organizations and partners, not individuals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InfoCert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SPID to activate a qualified signature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paid package, €19.90 + VAT for three signatures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Poste ID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SPID to obtain, not to sign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Its official page uses a digital signature to activate SPID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InfoCert actually sell under the name "Digital Signature with SPID Online"?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SPID used as identity verification for a paid qualified signature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same free signature from AgID's guidelines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new SPID identity provider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recaplica.com/en/civics/digital-signature-with-spid/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AgID · Lepida · InfoCert · spid.gov.it · eur-lex (eIDAS)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SPID Digital Signature: Italy's Advanced Electronic Signature, Explained — Recap</dc:title>
  <dc:subject>PptxGenJS Presentation</dc:subject>
  <dc:creator>Recaplica</dc:creator>
  <cp:lastModifiedBy>Recaplica</cp:lastModifiedBy>
  <cp:revision>1</cp:revision>
  <dcterms:created xsi:type="dcterms:W3CDTF">2026-09-29T17:01:17Z</dcterms:created>
  <dcterms:modified xsi:type="dcterms:W3CDTF">2026-09-29T17:01:17Z</dcterms:modified>
</cp:coreProperties>
</file>